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1" r:id="rId2"/>
    <p:sldId id="395" r:id="rId3"/>
    <p:sldId id="408" r:id="rId4"/>
    <p:sldId id="520" r:id="rId5"/>
    <p:sldId id="452" r:id="rId6"/>
    <p:sldId id="519" r:id="rId7"/>
    <p:sldId id="469" r:id="rId8"/>
    <p:sldId id="522" r:id="rId9"/>
    <p:sldId id="518" r:id="rId10"/>
    <p:sldId id="501" r:id="rId11"/>
    <p:sldId id="524" r:id="rId12"/>
    <p:sldId id="523" r:id="rId13"/>
    <p:sldId id="517" r:id="rId14"/>
    <p:sldId id="509" r:id="rId15"/>
  </p:sldIdLst>
  <p:sldSz cx="9144000" cy="6858000" type="screen4x3"/>
  <p:notesSz cx="6858000" cy="9144000"/>
  <p:custDataLst>
    <p:tags r:id="rId1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75"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g Xia"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2088"/>
    <a:srgbClr val="FF0000"/>
    <a:srgbClr val="009FE7"/>
    <a:srgbClr val="C8E6E8"/>
    <a:srgbClr val="0000CC"/>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4FD25-E13B-45B5-BE04-CC54EECF1C90}" v="7" dt="2023-11-04T06:37:08.363"/>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3" autoAdjust="0"/>
  </p:normalViewPr>
  <p:slideViewPr>
    <p:cSldViewPr showGuides="1">
      <p:cViewPr varScale="1">
        <p:scale>
          <a:sx n="122" d="100"/>
          <a:sy n="122" d="100"/>
        </p:scale>
        <p:origin x="534" y="63"/>
      </p:cViewPr>
      <p:guideLst>
        <p:guide orient="horz" pos="217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 Xia" userId="40317c4c4e5285c4" providerId="LiveId" clId="{0484FD25-E13B-45B5-BE04-CC54EECF1C90}"/>
    <pc:docChg chg="undo custSel addSld delSld modSld sldOrd">
      <pc:chgData name="Gang Xia" userId="40317c4c4e5285c4" providerId="LiveId" clId="{0484FD25-E13B-45B5-BE04-CC54EECF1C90}" dt="2023-11-18T21:58:24.714" v="697" actId="1076"/>
      <pc:docMkLst>
        <pc:docMk/>
      </pc:docMkLst>
      <pc:sldChg chg="del">
        <pc:chgData name="Gang Xia" userId="40317c4c4e5285c4" providerId="LiveId" clId="{0484FD25-E13B-45B5-BE04-CC54EECF1C90}" dt="2023-10-30T16:48:15.807" v="399" actId="2696"/>
        <pc:sldMkLst>
          <pc:docMk/>
          <pc:sldMk cId="0" sldId="388"/>
        </pc:sldMkLst>
      </pc:sldChg>
      <pc:sldChg chg="modSp mod ord">
        <pc:chgData name="Gang Xia" userId="40317c4c4e5285c4" providerId="LiveId" clId="{0484FD25-E13B-45B5-BE04-CC54EECF1C90}" dt="2023-11-04T06:40:20.978" v="652" actId="20577"/>
        <pc:sldMkLst>
          <pc:docMk/>
          <pc:sldMk cId="0" sldId="395"/>
        </pc:sldMkLst>
        <pc:spChg chg="mod">
          <ac:chgData name="Gang Xia" userId="40317c4c4e5285c4" providerId="LiveId" clId="{0484FD25-E13B-45B5-BE04-CC54EECF1C90}" dt="2023-11-04T06:40:20.978" v="652" actId="20577"/>
          <ac:spMkLst>
            <pc:docMk/>
            <pc:sldMk cId="0" sldId="395"/>
            <ac:spMk id="12291" creationId="{00000000-0000-0000-0000-000000000000}"/>
          </ac:spMkLst>
        </pc:spChg>
        <pc:spChg chg="mod">
          <ac:chgData name="Gang Xia" userId="40317c4c4e5285c4" providerId="LiveId" clId="{0484FD25-E13B-45B5-BE04-CC54EECF1C90}" dt="2023-10-30T16:11:18.723" v="219" actId="20577"/>
          <ac:spMkLst>
            <pc:docMk/>
            <pc:sldMk cId="0" sldId="395"/>
            <ac:spMk id="12292" creationId="{00000000-0000-0000-0000-000000000000}"/>
          </ac:spMkLst>
        </pc:spChg>
      </pc:sldChg>
      <pc:sldChg chg="modSp mod ord">
        <pc:chgData name="Gang Xia" userId="40317c4c4e5285c4" providerId="LiveId" clId="{0484FD25-E13B-45B5-BE04-CC54EECF1C90}" dt="2023-10-30T16:11:24.198" v="221" actId="20577"/>
        <pc:sldMkLst>
          <pc:docMk/>
          <pc:sldMk cId="0" sldId="408"/>
        </pc:sldMkLst>
        <pc:spChg chg="mod">
          <ac:chgData name="Gang Xia" userId="40317c4c4e5285c4" providerId="LiveId" clId="{0484FD25-E13B-45B5-BE04-CC54EECF1C90}" dt="2023-10-30T16:07:57.409" v="206" actId="20577"/>
          <ac:spMkLst>
            <pc:docMk/>
            <pc:sldMk cId="0" sldId="408"/>
            <ac:spMk id="12291" creationId="{00000000-0000-0000-0000-000000000000}"/>
          </ac:spMkLst>
        </pc:spChg>
        <pc:spChg chg="mod">
          <ac:chgData name="Gang Xia" userId="40317c4c4e5285c4" providerId="LiveId" clId="{0484FD25-E13B-45B5-BE04-CC54EECF1C90}" dt="2023-10-30T16:11:24.198" v="221" actId="20577"/>
          <ac:spMkLst>
            <pc:docMk/>
            <pc:sldMk cId="0" sldId="408"/>
            <ac:spMk id="12292" creationId="{00000000-0000-0000-0000-000000000000}"/>
          </ac:spMkLst>
        </pc:spChg>
      </pc:sldChg>
      <pc:sldChg chg="del">
        <pc:chgData name="Gang Xia" userId="40317c4c4e5285c4" providerId="LiveId" clId="{0484FD25-E13B-45B5-BE04-CC54EECF1C90}" dt="2023-10-30T16:10:00.744" v="215" actId="2696"/>
        <pc:sldMkLst>
          <pc:docMk/>
          <pc:sldMk cId="0" sldId="451"/>
        </pc:sldMkLst>
      </pc:sldChg>
      <pc:sldChg chg="modSp add del mod ord">
        <pc:chgData name="Gang Xia" userId="40317c4c4e5285c4" providerId="LiveId" clId="{0484FD25-E13B-45B5-BE04-CC54EECF1C90}" dt="2023-10-30T16:49:38.546" v="435" actId="20577"/>
        <pc:sldMkLst>
          <pc:docMk/>
          <pc:sldMk cId="0" sldId="452"/>
        </pc:sldMkLst>
        <pc:spChg chg="mod">
          <ac:chgData name="Gang Xia" userId="40317c4c4e5285c4" providerId="LiveId" clId="{0484FD25-E13B-45B5-BE04-CC54EECF1C90}" dt="2023-10-30T16:49:38.546" v="435" actId="20577"/>
          <ac:spMkLst>
            <pc:docMk/>
            <pc:sldMk cId="0" sldId="452"/>
            <ac:spMk id="12291" creationId="{00000000-0000-0000-0000-000000000000}"/>
          </ac:spMkLst>
        </pc:spChg>
        <pc:spChg chg="mod">
          <ac:chgData name="Gang Xia" userId="40317c4c4e5285c4" providerId="LiveId" clId="{0484FD25-E13B-45B5-BE04-CC54EECF1C90}" dt="2023-10-30T16:11:39.614" v="225" actId="20577"/>
          <ac:spMkLst>
            <pc:docMk/>
            <pc:sldMk cId="0" sldId="452"/>
            <ac:spMk id="12292" creationId="{00000000-0000-0000-0000-000000000000}"/>
          </ac:spMkLst>
        </pc:spChg>
      </pc:sldChg>
      <pc:sldChg chg="del">
        <pc:chgData name="Gang Xia" userId="40317c4c4e5285c4" providerId="LiveId" clId="{0484FD25-E13B-45B5-BE04-CC54EECF1C90}" dt="2023-10-30T16:15:30.736" v="249" actId="2696"/>
        <pc:sldMkLst>
          <pc:docMk/>
          <pc:sldMk cId="0" sldId="454"/>
        </pc:sldMkLst>
      </pc:sldChg>
      <pc:sldChg chg="del">
        <pc:chgData name="Gang Xia" userId="40317c4c4e5285c4" providerId="LiveId" clId="{0484FD25-E13B-45B5-BE04-CC54EECF1C90}" dt="2023-10-30T15:10:04.520" v="0" actId="2696"/>
        <pc:sldMkLst>
          <pc:docMk/>
          <pc:sldMk cId="0" sldId="462"/>
        </pc:sldMkLst>
      </pc:sldChg>
      <pc:sldChg chg="del">
        <pc:chgData name="Gang Xia" userId="40317c4c4e5285c4" providerId="LiveId" clId="{0484FD25-E13B-45B5-BE04-CC54EECF1C90}" dt="2023-10-30T15:11:08.261" v="3" actId="2696"/>
        <pc:sldMkLst>
          <pc:docMk/>
          <pc:sldMk cId="0" sldId="464"/>
        </pc:sldMkLst>
      </pc:sldChg>
      <pc:sldChg chg="modSp mod ord">
        <pc:chgData name="Gang Xia" userId="40317c4c4e5285c4" providerId="LiveId" clId="{0484FD25-E13B-45B5-BE04-CC54EECF1C90}" dt="2023-10-30T16:11:54.369" v="231" actId="20577"/>
        <pc:sldMkLst>
          <pc:docMk/>
          <pc:sldMk cId="0" sldId="469"/>
        </pc:sldMkLst>
        <pc:spChg chg="mod">
          <ac:chgData name="Gang Xia" userId="40317c4c4e5285c4" providerId="LiveId" clId="{0484FD25-E13B-45B5-BE04-CC54EECF1C90}" dt="2023-10-30T16:11:54.369" v="231" actId="20577"/>
          <ac:spMkLst>
            <pc:docMk/>
            <pc:sldMk cId="0" sldId="469"/>
            <ac:spMk id="12292" creationId="{00000000-0000-0000-0000-000000000000}"/>
          </ac:spMkLst>
        </pc:spChg>
      </pc:sldChg>
      <pc:sldChg chg="del">
        <pc:chgData name="Gang Xia" userId="40317c4c4e5285c4" providerId="LiveId" clId="{0484FD25-E13B-45B5-BE04-CC54EECF1C90}" dt="2023-10-30T16:14:25.083" v="248" actId="2696"/>
        <pc:sldMkLst>
          <pc:docMk/>
          <pc:sldMk cId="0" sldId="492"/>
        </pc:sldMkLst>
      </pc:sldChg>
      <pc:sldChg chg="addSp delSp modSp mod">
        <pc:chgData name="Gang Xia" userId="40317c4c4e5285c4" providerId="LiveId" clId="{0484FD25-E13B-45B5-BE04-CC54EECF1C90}" dt="2023-11-04T06:37:17.319" v="618" actId="14100"/>
        <pc:sldMkLst>
          <pc:docMk/>
          <pc:sldMk cId="0" sldId="501"/>
        </pc:sldMkLst>
        <pc:spChg chg="mod">
          <ac:chgData name="Gang Xia" userId="40317c4c4e5285c4" providerId="LiveId" clId="{0484FD25-E13B-45B5-BE04-CC54EECF1C90}" dt="2023-11-04T06:14:56.542" v="612" actId="20577"/>
          <ac:spMkLst>
            <pc:docMk/>
            <pc:sldMk cId="0" sldId="501"/>
            <ac:spMk id="12291" creationId="{00000000-0000-0000-0000-000000000000}"/>
          </ac:spMkLst>
        </pc:spChg>
        <pc:spChg chg="mod">
          <ac:chgData name="Gang Xia" userId="40317c4c4e5285c4" providerId="LiveId" clId="{0484FD25-E13B-45B5-BE04-CC54EECF1C90}" dt="2023-10-30T16:12:22.347" v="241" actId="20577"/>
          <ac:spMkLst>
            <pc:docMk/>
            <pc:sldMk cId="0" sldId="501"/>
            <ac:spMk id="12292" creationId="{00000000-0000-0000-0000-000000000000}"/>
          </ac:spMkLst>
        </pc:spChg>
        <pc:graphicFrameChg chg="del modGraphic">
          <ac:chgData name="Gang Xia" userId="40317c4c4e5285c4" providerId="LiveId" clId="{0484FD25-E13B-45B5-BE04-CC54EECF1C90}" dt="2023-11-04T06:36:34.538" v="614" actId="21"/>
          <ac:graphicFrameMkLst>
            <pc:docMk/>
            <pc:sldMk cId="0" sldId="501"/>
            <ac:graphicFrameMk id="7" creationId="{00000000-0000-0000-0000-000000000000}"/>
          </ac:graphicFrameMkLst>
        </pc:graphicFrameChg>
        <pc:picChg chg="add mod">
          <ac:chgData name="Gang Xia" userId="40317c4c4e5285c4" providerId="LiveId" clId="{0484FD25-E13B-45B5-BE04-CC54EECF1C90}" dt="2023-11-04T06:37:17.319" v="618" actId="14100"/>
          <ac:picMkLst>
            <pc:docMk/>
            <pc:sldMk cId="0" sldId="501"/>
            <ac:picMk id="3" creationId="{622B719B-FD00-48B2-626D-06B770CA0F14}"/>
          </ac:picMkLst>
        </pc:picChg>
      </pc:sldChg>
      <pc:sldChg chg="addSp delSp modSp mod">
        <pc:chgData name="Gang Xia" userId="40317c4c4e5285c4" providerId="LiveId" clId="{0484FD25-E13B-45B5-BE04-CC54EECF1C90}" dt="2023-11-09T15:04:29.846" v="654" actId="20577"/>
        <pc:sldMkLst>
          <pc:docMk/>
          <pc:sldMk cId="0" sldId="509"/>
        </pc:sldMkLst>
        <pc:spChg chg="add mod">
          <ac:chgData name="Gang Xia" userId="40317c4c4e5285c4" providerId="LiveId" clId="{0484FD25-E13B-45B5-BE04-CC54EECF1C90}" dt="2023-10-30T16:46:26.692" v="390"/>
          <ac:spMkLst>
            <pc:docMk/>
            <pc:sldMk cId="0" sldId="509"/>
            <ac:spMk id="4" creationId="{A2980F7A-DC8D-D8EF-01E2-74AE9C145A2A}"/>
          </ac:spMkLst>
        </pc:spChg>
        <pc:spChg chg="add del mod">
          <ac:chgData name="Gang Xia" userId="40317c4c4e5285c4" providerId="LiveId" clId="{0484FD25-E13B-45B5-BE04-CC54EECF1C90}" dt="2023-10-30T16:47:37.539" v="396" actId="1076"/>
          <ac:spMkLst>
            <pc:docMk/>
            <pc:sldMk cId="0" sldId="509"/>
            <ac:spMk id="5" creationId="{A846782C-92F3-84FD-4B31-CC8C4C3FAB67}"/>
          </ac:spMkLst>
        </pc:spChg>
        <pc:spChg chg="mod">
          <ac:chgData name="Gang Xia" userId="40317c4c4e5285c4" providerId="LiveId" clId="{0484FD25-E13B-45B5-BE04-CC54EECF1C90}" dt="2023-11-09T15:04:29.846" v="654" actId="20577"/>
          <ac:spMkLst>
            <pc:docMk/>
            <pc:sldMk cId="0" sldId="509"/>
            <ac:spMk id="9" creationId="{00000000-0000-0000-0000-000000000000}"/>
          </ac:spMkLst>
        </pc:spChg>
        <pc:spChg chg="mod">
          <ac:chgData name="Gang Xia" userId="40317c4c4e5285c4" providerId="LiveId" clId="{0484FD25-E13B-45B5-BE04-CC54EECF1C90}" dt="2023-10-30T16:16:26.394" v="259" actId="20577"/>
          <ac:spMkLst>
            <pc:docMk/>
            <pc:sldMk cId="0" sldId="509"/>
            <ac:spMk id="12292" creationId="{00000000-0000-0000-0000-000000000000}"/>
          </ac:spMkLst>
        </pc:spChg>
        <pc:picChg chg="mod">
          <ac:chgData name="Gang Xia" userId="40317c4c4e5285c4" providerId="LiveId" clId="{0484FD25-E13B-45B5-BE04-CC54EECF1C90}" dt="2023-10-30T16:47:56.050" v="398" actId="14100"/>
          <ac:picMkLst>
            <pc:docMk/>
            <pc:sldMk cId="0" sldId="509"/>
            <ac:picMk id="2" creationId="{00000000-0000-0000-0000-000000000000}"/>
          </ac:picMkLst>
        </pc:picChg>
      </pc:sldChg>
      <pc:sldChg chg="modSp mod">
        <pc:chgData name="Gang Xia" userId="40317c4c4e5285c4" providerId="LiveId" clId="{0484FD25-E13B-45B5-BE04-CC54EECF1C90}" dt="2023-11-09T15:05:25.695" v="696" actId="20577"/>
        <pc:sldMkLst>
          <pc:docMk/>
          <pc:sldMk cId="0" sldId="517"/>
        </pc:sldMkLst>
        <pc:spChg chg="mod">
          <ac:chgData name="Gang Xia" userId="40317c4c4e5285c4" providerId="LiveId" clId="{0484FD25-E13B-45B5-BE04-CC54EECF1C90}" dt="2023-11-09T15:05:25.695" v="696" actId="20577"/>
          <ac:spMkLst>
            <pc:docMk/>
            <pc:sldMk cId="0" sldId="517"/>
            <ac:spMk id="12291" creationId="{00000000-0000-0000-0000-000000000000}"/>
          </ac:spMkLst>
        </pc:spChg>
        <pc:spChg chg="mod">
          <ac:chgData name="Gang Xia" userId="40317c4c4e5285c4" providerId="LiveId" clId="{0484FD25-E13B-45B5-BE04-CC54EECF1C90}" dt="2023-10-30T16:16:21.364" v="257" actId="20577"/>
          <ac:spMkLst>
            <pc:docMk/>
            <pc:sldMk cId="0" sldId="517"/>
            <ac:spMk id="12292" creationId="{00000000-0000-0000-0000-000000000000}"/>
          </ac:spMkLst>
        </pc:spChg>
      </pc:sldChg>
      <pc:sldChg chg="modSp mod">
        <pc:chgData name="Gang Xia" userId="40317c4c4e5285c4" providerId="LiveId" clId="{0484FD25-E13B-45B5-BE04-CC54EECF1C90}" dt="2023-10-30T16:12:13.272" v="237" actId="20577"/>
        <pc:sldMkLst>
          <pc:docMk/>
          <pc:sldMk cId="0" sldId="518"/>
        </pc:sldMkLst>
        <pc:spChg chg="mod">
          <ac:chgData name="Gang Xia" userId="40317c4c4e5285c4" providerId="LiveId" clId="{0484FD25-E13B-45B5-BE04-CC54EECF1C90}" dt="2023-10-30T16:12:13.272" v="237" actId="20577"/>
          <ac:spMkLst>
            <pc:docMk/>
            <pc:sldMk cId="0" sldId="518"/>
            <ac:spMk id="12292" creationId="{00000000-0000-0000-0000-000000000000}"/>
          </ac:spMkLst>
        </pc:spChg>
      </pc:sldChg>
      <pc:sldChg chg="addSp delSp modSp mod ord">
        <pc:chgData name="Gang Xia" userId="40317c4c4e5285c4" providerId="LiveId" clId="{0484FD25-E13B-45B5-BE04-CC54EECF1C90}" dt="2023-10-30T16:22:51.923" v="280" actId="1076"/>
        <pc:sldMkLst>
          <pc:docMk/>
          <pc:sldMk cId="909275134" sldId="519"/>
        </pc:sldMkLst>
        <pc:spChg chg="mod">
          <ac:chgData name="Gang Xia" userId="40317c4c4e5285c4" providerId="LiveId" clId="{0484FD25-E13B-45B5-BE04-CC54EECF1C90}" dt="2023-10-30T16:11:46.433" v="227" actId="20577"/>
          <ac:spMkLst>
            <pc:docMk/>
            <pc:sldMk cId="909275134" sldId="519"/>
            <ac:spMk id="12292" creationId="{00000000-0000-0000-0000-000000000000}"/>
          </ac:spMkLst>
        </pc:spChg>
        <pc:graphicFrameChg chg="del mod">
          <ac:chgData name="Gang Xia" userId="40317c4c4e5285c4" providerId="LiveId" clId="{0484FD25-E13B-45B5-BE04-CC54EECF1C90}" dt="2023-10-30T16:09:41.092" v="213" actId="21"/>
          <ac:graphicFrameMkLst>
            <pc:docMk/>
            <pc:sldMk cId="909275134" sldId="519"/>
            <ac:graphicFrameMk id="2" creationId="{FCC06AEF-17AB-EF69-DD23-1D732C5CCBD3}"/>
          </ac:graphicFrameMkLst>
        </pc:graphicFrameChg>
        <pc:picChg chg="del mod">
          <ac:chgData name="Gang Xia" userId="40317c4c4e5285c4" providerId="LiveId" clId="{0484FD25-E13B-45B5-BE04-CC54EECF1C90}" dt="2023-10-30T16:22:21.382" v="276" actId="21"/>
          <ac:picMkLst>
            <pc:docMk/>
            <pc:sldMk cId="909275134" sldId="519"/>
            <ac:picMk id="4" creationId="{CC18DE47-B456-F2BC-B931-524E6848322A}"/>
          </ac:picMkLst>
        </pc:picChg>
        <pc:picChg chg="add mod">
          <ac:chgData name="Gang Xia" userId="40317c4c4e5285c4" providerId="LiveId" clId="{0484FD25-E13B-45B5-BE04-CC54EECF1C90}" dt="2023-10-30T16:22:51.923" v="280" actId="1076"/>
          <ac:picMkLst>
            <pc:docMk/>
            <pc:sldMk cId="909275134" sldId="519"/>
            <ac:picMk id="5" creationId="{A52173A6-3B6F-908A-1E58-589B51AB6AD0}"/>
          </ac:picMkLst>
        </pc:picChg>
      </pc:sldChg>
      <pc:sldChg chg="modSp mod">
        <pc:chgData name="Gang Xia" userId="40317c4c4e5285c4" providerId="LiveId" clId="{0484FD25-E13B-45B5-BE04-CC54EECF1C90}" dt="2023-10-30T16:48:45.578" v="417" actId="20577"/>
        <pc:sldMkLst>
          <pc:docMk/>
          <pc:sldMk cId="4130174466" sldId="520"/>
        </pc:sldMkLst>
        <pc:spChg chg="mod">
          <ac:chgData name="Gang Xia" userId="40317c4c4e5285c4" providerId="LiveId" clId="{0484FD25-E13B-45B5-BE04-CC54EECF1C90}" dt="2023-10-30T16:48:45.578" v="417" actId="20577"/>
          <ac:spMkLst>
            <pc:docMk/>
            <pc:sldMk cId="4130174466" sldId="520"/>
            <ac:spMk id="12291" creationId="{00000000-0000-0000-0000-000000000000}"/>
          </ac:spMkLst>
        </pc:spChg>
        <pc:spChg chg="mod">
          <ac:chgData name="Gang Xia" userId="40317c4c4e5285c4" providerId="LiveId" clId="{0484FD25-E13B-45B5-BE04-CC54EECF1C90}" dt="2023-10-30T16:11:30.641" v="223" actId="20577"/>
          <ac:spMkLst>
            <pc:docMk/>
            <pc:sldMk cId="4130174466" sldId="520"/>
            <ac:spMk id="12292" creationId="{00000000-0000-0000-0000-000000000000}"/>
          </ac:spMkLst>
        </pc:spChg>
        <pc:picChg chg="mod">
          <ac:chgData name="Gang Xia" userId="40317c4c4e5285c4" providerId="LiveId" clId="{0484FD25-E13B-45B5-BE04-CC54EECF1C90}" dt="2023-10-30T15:17:33.174" v="21" actId="14100"/>
          <ac:picMkLst>
            <pc:docMk/>
            <pc:sldMk cId="4130174466" sldId="520"/>
            <ac:picMk id="6" creationId="{52F2BFC8-A446-DA46-1DB1-EF37135D60EF}"/>
          </ac:picMkLst>
        </pc:picChg>
      </pc:sldChg>
      <pc:sldChg chg="modSp mod">
        <pc:chgData name="Gang Xia" userId="40317c4c4e5285c4" providerId="LiveId" clId="{0484FD25-E13B-45B5-BE04-CC54EECF1C90}" dt="2023-10-30T16:12:02.896" v="233" actId="20577"/>
        <pc:sldMkLst>
          <pc:docMk/>
          <pc:sldMk cId="2707367089" sldId="522"/>
        </pc:sldMkLst>
        <pc:spChg chg="mod">
          <ac:chgData name="Gang Xia" userId="40317c4c4e5285c4" providerId="LiveId" clId="{0484FD25-E13B-45B5-BE04-CC54EECF1C90}" dt="2023-10-30T16:12:02.896" v="233" actId="20577"/>
          <ac:spMkLst>
            <pc:docMk/>
            <pc:sldMk cId="2707367089" sldId="522"/>
            <ac:spMk id="12292" creationId="{00000000-0000-0000-0000-000000000000}"/>
          </ac:spMkLst>
        </pc:spChg>
      </pc:sldChg>
      <pc:sldChg chg="modSp mod">
        <pc:chgData name="Gang Xia" userId="40317c4c4e5285c4" providerId="LiveId" clId="{0484FD25-E13B-45B5-BE04-CC54EECF1C90}" dt="2023-11-18T21:58:24.714" v="697" actId="1076"/>
        <pc:sldMkLst>
          <pc:docMk/>
          <pc:sldMk cId="578810718" sldId="523"/>
        </pc:sldMkLst>
        <pc:spChg chg="mod">
          <ac:chgData name="Gang Xia" userId="40317c4c4e5285c4" providerId="LiveId" clId="{0484FD25-E13B-45B5-BE04-CC54EECF1C90}" dt="2023-10-30T16:50:47.508" v="492" actId="20577"/>
          <ac:spMkLst>
            <pc:docMk/>
            <pc:sldMk cId="578810718" sldId="523"/>
            <ac:spMk id="2" creationId="{00000000-0000-0000-0000-000000000000}"/>
          </ac:spMkLst>
        </pc:spChg>
        <pc:spChg chg="mod">
          <ac:chgData name="Gang Xia" userId="40317c4c4e5285c4" providerId="LiveId" clId="{0484FD25-E13B-45B5-BE04-CC54EECF1C90}" dt="2023-11-18T21:58:24.714" v="697" actId="1076"/>
          <ac:spMkLst>
            <pc:docMk/>
            <pc:sldMk cId="578810718" sldId="523"/>
            <ac:spMk id="12291" creationId="{00000000-0000-0000-0000-000000000000}"/>
          </ac:spMkLst>
        </pc:spChg>
        <pc:spChg chg="mod">
          <ac:chgData name="Gang Xia" userId="40317c4c4e5285c4" providerId="LiveId" clId="{0484FD25-E13B-45B5-BE04-CC54EECF1C90}" dt="2023-10-30T16:16:12.070" v="255" actId="20577"/>
          <ac:spMkLst>
            <pc:docMk/>
            <pc:sldMk cId="578810718" sldId="523"/>
            <ac:spMk id="12292" creationId="{00000000-0000-0000-0000-000000000000}"/>
          </ac:spMkLst>
        </pc:spChg>
      </pc:sldChg>
      <pc:sldChg chg="modSp mod">
        <pc:chgData name="Gang Xia" userId="40317c4c4e5285c4" providerId="LiveId" clId="{0484FD25-E13B-45B5-BE04-CC54EECF1C90}" dt="2023-10-30T16:26:33.770" v="286" actId="1076"/>
        <pc:sldMkLst>
          <pc:docMk/>
          <pc:sldMk cId="4236055426" sldId="524"/>
        </pc:sldMkLst>
        <pc:spChg chg="mod">
          <ac:chgData name="Gang Xia" userId="40317c4c4e5285c4" providerId="LiveId" clId="{0484FD25-E13B-45B5-BE04-CC54EECF1C90}" dt="2023-10-30T16:25:47.848" v="283" actId="21"/>
          <ac:spMkLst>
            <pc:docMk/>
            <pc:sldMk cId="4236055426" sldId="524"/>
            <ac:spMk id="2" creationId="{00000000-0000-0000-0000-000000000000}"/>
          </ac:spMkLst>
        </pc:spChg>
        <pc:spChg chg="mod">
          <ac:chgData name="Gang Xia" userId="40317c4c4e5285c4" providerId="LiveId" clId="{0484FD25-E13B-45B5-BE04-CC54EECF1C90}" dt="2023-10-30T16:15:59.317" v="253" actId="20577"/>
          <ac:spMkLst>
            <pc:docMk/>
            <pc:sldMk cId="4236055426" sldId="524"/>
            <ac:spMk id="12292" creationId="{00000000-0000-0000-0000-000000000000}"/>
          </ac:spMkLst>
        </pc:spChg>
        <pc:picChg chg="mod">
          <ac:chgData name="Gang Xia" userId="40317c4c4e5285c4" providerId="LiveId" clId="{0484FD25-E13B-45B5-BE04-CC54EECF1C90}" dt="2023-10-30T16:26:31.727" v="285" actId="1076"/>
          <ac:picMkLst>
            <pc:docMk/>
            <pc:sldMk cId="4236055426" sldId="524"/>
            <ac:picMk id="4" creationId="{B53E34FE-ADC0-7600-8CB6-1E938BF37A19}"/>
          </ac:picMkLst>
        </pc:picChg>
        <pc:picChg chg="mod">
          <ac:chgData name="Gang Xia" userId="40317c4c4e5285c4" providerId="LiveId" clId="{0484FD25-E13B-45B5-BE04-CC54EECF1C90}" dt="2023-10-30T16:26:27.814" v="284" actId="1076"/>
          <ac:picMkLst>
            <pc:docMk/>
            <pc:sldMk cId="4236055426" sldId="524"/>
            <ac:picMk id="8" creationId="{C7FECB86-057B-1C62-7005-8BA4803D25BF}"/>
          </ac:picMkLst>
        </pc:picChg>
        <pc:picChg chg="mod">
          <ac:chgData name="Gang Xia" userId="40317c4c4e5285c4" providerId="LiveId" clId="{0484FD25-E13B-45B5-BE04-CC54EECF1C90}" dt="2023-10-30T16:26:33.770" v="286" actId="1076"/>
          <ac:picMkLst>
            <pc:docMk/>
            <pc:sldMk cId="4236055426" sldId="524"/>
            <ac:picMk id="12" creationId="{A6873BC4-3C7A-4E00-A491-0C7DC3655C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SimSun" panose="02010600030101010101" pitchFamily="2" charset="-122"/>
                <a:cs typeface="+mn-cs"/>
              </a:rPr>
              <a:t>2023/11/19</a:t>
            </a:fld>
            <a:endParaRPr lang="zh-CN" altLang="en-US" strike="noStrike" noProof="1"/>
          </a:p>
        </p:txBody>
      </p:sp>
      <p:sp>
        <p:nvSpPr>
          <p:cNvPr id="717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SimSun"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84313"/>
            <a:ext cx="7772400" cy="1223962"/>
          </a:xfrm>
        </p:spPr>
        <p:txBody>
          <a:bodyPr/>
          <a:lstStyle>
            <a:lvl1pPr algn="ctr">
              <a:defRPr sz="4000"/>
            </a:lvl1pPr>
          </a:lstStyle>
          <a:p>
            <a:pPr fontAlgn="base"/>
            <a:r>
              <a:rPr lang="zh-CN" altLang="en-US" strike="noStrike" noProof="1"/>
              <a:t>单击此处编辑母版标题样式</a:t>
            </a:r>
          </a:p>
        </p:txBody>
      </p:sp>
      <p:sp>
        <p:nvSpPr>
          <p:cNvPr id="2051" name="Rectangle 3"/>
          <p:cNvSpPr>
            <a:spLocks noGrp="1" noChangeArrowheads="1"/>
          </p:cNvSpPr>
          <p:nvPr>
            <p:ph type="subTitle" idx="1"/>
          </p:nvPr>
        </p:nvSpPr>
        <p:spPr>
          <a:xfrm>
            <a:off x="1371600" y="2852738"/>
            <a:ext cx="6400800" cy="1152525"/>
          </a:xfrm>
        </p:spPr>
        <p:txBody>
          <a:bodyPr/>
          <a:lstStyle>
            <a:lvl1pPr marL="0" indent="0" algn="ctr">
              <a:buFontTx/>
              <a:buNone/>
              <a:defRPr sz="3000"/>
            </a:lvl1pPr>
          </a:lstStyle>
          <a:p>
            <a:pPr fontAlgn="base"/>
            <a:r>
              <a:rPr lang="zh-CN" altLang="en-US" strike="noStrike"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2pPr>
      <a:lvl3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3pPr>
      <a:lvl4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4pPr>
      <a:lvl5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5pPr>
      <a:lvl6pPr marL="4572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6pPr>
      <a:lvl7pPr marL="9144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7pPr>
      <a:lvl8pPr marL="13716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8pPr>
      <a:lvl9pPr marL="18288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8194" name="标题 1"/>
          <p:cNvSpPr>
            <a:spLocks noGrp="1"/>
          </p:cNvSpPr>
          <p:nvPr>
            <p:ph type="title"/>
          </p:nvPr>
        </p:nvSpPr>
        <p:spPr>
          <a:xfrm>
            <a:off x="3130868" y="4508500"/>
            <a:ext cx="4572000" cy="711200"/>
          </a:xfrm>
        </p:spPr>
        <p:txBody>
          <a:bodyPr vert="horz" wrap="square" lIns="91440" tIns="45720" rIns="91440" bIns="45720" anchor="ctr"/>
          <a:lstStyle/>
          <a:p>
            <a:pPr algn="r" eaLnBrk="1" hangingPunct="1">
              <a:lnSpc>
                <a:spcPct val="100000"/>
              </a:lnSpc>
            </a:pPr>
            <a:r>
              <a:rPr lang="en-US" altLang="zh-CN" sz="1800" b="0" dirty="0"/>
              <a:t>Million Link (China) Investment Ltd.</a:t>
            </a:r>
            <a:br>
              <a:rPr lang="en-US" altLang="zh-CN" sz="1800" b="0" dirty="0"/>
            </a:br>
            <a:r>
              <a:rPr lang="en-US" altLang="zh-CN" sz="1800" b="0" dirty="0">
                <a:latin typeface="Calibri" panose="020F0502020204030204" pitchFamily="34" charset="0"/>
                <a:ea typeface="SimSun" panose="02010600030101010101" pitchFamily="2" charset="-122"/>
                <a:sym typeface="+mn-ea"/>
              </a:rPr>
              <a:t>Projector</a:t>
            </a:r>
            <a:r>
              <a:rPr lang="zh-CN" altLang="en-US" sz="1800" b="0" dirty="0">
                <a:latin typeface="Calibri" panose="020F0502020204030204" pitchFamily="34" charset="0"/>
                <a:ea typeface="SimSun" panose="02010600030101010101" pitchFamily="2" charset="-122"/>
                <a:sym typeface="+mn-ea"/>
              </a:rPr>
              <a:t>：</a:t>
            </a:r>
            <a:r>
              <a:rPr lang="en-US" altLang="zh-CN" sz="1800" b="0" dirty="0">
                <a:latin typeface="Calibri" panose="020F0502020204030204" pitchFamily="34" charset="0"/>
                <a:ea typeface="SimSun" panose="02010600030101010101" pitchFamily="2" charset="-122"/>
                <a:sym typeface="+mn-ea"/>
              </a:rPr>
              <a:t>Hill Summer</a:t>
            </a:r>
          </a:p>
        </p:txBody>
      </p:sp>
      <p:sp>
        <p:nvSpPr>
          <p:cNvPr id="8195" name="Text Box 16"/>
          <p:cNvSpPr txBox="1"/>
          <p:nvPr/>
        </p:nvSpPr>
        <p:spPr>
          <a:xfrm>
            <a:off x="1007745" y="1412875"/>
            <a:ext cx="7127875" cy="1599565"/>
          </a:xfrm>
          <a:prstGeom prst="rect">
            <a:avLst/>
          </a:prstGeom>
          <a:noFill/>
          <a:ln w="9525">
            <a:noFill/>
          </a:ln>
          <a:effectLst/>
        </p:spPr>
        <p:txBody>
          <a:bodyPr anchor="t">
            <a:spAutoFit/>
          </a:bodyPr>
          <a:lstStyle/>
          <a:p>
            <a:pPr algn="ctr">
              <a:spcBef>
                <a:spcPct val="50000"/>
              </a:spcBef>
            </a:pPr>
            <a:r>
              <a:rPr lang="en-US" altLang="zh-CN" sz="4400" b="1" dirty="0">
                <a:solidFill>
                  <a:srgbClr val="1D2088"/>
                </a:solidFill>
                <a:latin typeface="Calibri" panose="020F0502020204030204" pitchFamily="34" charset="0"/>
                <a:ea typeface="SimSun" panose="02010600030101010101" pitchFamily="2" charset="-122"/>
              </a:rPr>
              <a:t>China Steel </a:t>
            </a:r>
          </a:p>
          <a:p>
            <a:pPr algn="ctr">
              <a:spcBef>
                <a:spcPct val="50000"/>
              </a:spcBef>
            </a:pPr>
            <a:r>
              <a:rPr lang="en-US" altLang="zh-CN" sz="1200" b="1" dirty="0">
                <a:solidFill>
                  <a:srgbClr val="1D2088"/>
                </a:solidFill>
                <a:latin typeface="Calibri" panose="020F0502020204030204" pitchFamily="34" charset="0"/>
                <a:ea typeface="SimSun" panose="02010600030101010101" pitchFamily="2" charset="-122"/>
              </a:rPr>
              <a:t>Demand and behavior</a:t>
            </a:r>
          </a:p>
          <a:p>
            <a:pPr algn="ctr">
              <a:spcBef>
                <a:spcPct val="50000"/>
              </a:spcBef>
            </a:pPr>
            <a:endParaRPr lang="en-US" altLang="zh-CN" sz="1200" b="1" dirty="0">
              <a:solidFill>
                <a:srgbClr val="1D2088"/>
              </a:solidFill>
              <a:latin typeface="Calibri" panose="020F0502020204030204" pitchFamily="34" charset="0"/>
              <a:ea typeface="SimSun" panose="02010600030101010101" pitchFamily="2" charset="-122"/>
            </a:endParaRPr>
          </a:p>
          <a:p>
            <a:pPr algn="ctr"/>
            <a:r>
              <a:rPr lang="en-US" sz="1800" dirty="0">
                <a:solidFill>
                  <a:schemeClr val="tx1"/>
                </a:solidFill>
                <a:sym typeface="+mn-ea"/>
              </a:rPr>
              <a:t>-- for </a:t>
            </a:r>
            <a:r>
              <a:rPr lang="en-US" sz="1800" dirty="0" err="1">
                <a:solidFill>
                  <a:schemeClr val="tx1"/>
                </a:solidFill>
                <a:sym typeface="+mn-ea"/>
              </a:rPr>
              <a:t>Fastmarket</a:t>
            </a:r>
            <a:r>
              <a:rPr lang="en-US" sz="1800" dirty="0">
                <a:solidFill>
                  <a:schemeClr val="tx1"/>
                </a:solidFill>
                <a:sym typeface="+mn-ea"/>
              </a:rPr>
              <a:t> Ferroalloys 2023 </a:t>
            </a:r>
            <a:r>
              <a:rPr lang="en-US" dirty="0">
                <a:sym typeface="+mn-ea"/>
              </a:rPr>
              <a:t>Prague</a:t>
            </a:r>
            <a:endParaRPr lang="en-US" altLang="zh-CN" sz="1800" b="1" dirty="0">
              <a:solidFill>
                <a:schemeClr val="tx1"/>
              </a:solidFill>
              <a:latin typeface="Calibri" panose="020F0502020204030204" pitchFamily="34" charset="0"/>
              <a:ea typeface="SimSun" panose="02010600030101010101"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4250">
        <p:wedge/>
      </p:transition>
    </mc:Choice>
    <mc:Fallback xmlns="">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Overseas investment and collaboration</a:t>
            </a: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ea typeface="SimSun" panose="02010600030101010101" pitchFamily="2" charset="-122"/>
              </a:rPr>
              <a:t>09</a:t>
            </a: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A black text on a white background&#10;&#10;Description automatically generated">
            <a:extLst>
              <a:ext uri="{FF2B5EF4-FFF2-40B4-BE49-F238E27FC236}">
                <a16:creationId xmlns:a16="http://schemas.microsoft.com/office/drawing/2014/main" id="{622B719B-FD00-48B2-626D-06B770CA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45" y="2400292"/>
            <a:ext cx="8037906" cy="2972924"/>
          </a:xfrm>
          <a:prstGeom prst="rect">
            <a:avLst/>
          </a:prstGeom>
        </p:spPr>
      </p:pic>
    </p:spTree>
  </p:cSld>
  <p:clrMapOvr>
    <a:masterClrMapping/>
  </p:clrMapOvr>
  <p:transition>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sym typeface="+mn-ea"/>
              </a:rPr>
              <a:t>Iron ore-power transit</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ea typeface="SimSun" panose="02010600030101010101" pitchFamily="2" charset="-122"/>
              </a:rPr>
              <a:t>10</a:t>
            </a: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sp>
        <p:nvSpPr>
          <p:cNvPr id="2" name="Text Box 1"/>
          <p:cNvSpPr txBox="1"/>
          <p:nvPr/>
        </p:nvSpPr>
        <p:spPr>
          <a:xfrm>
            <a:off x="611560" y="1484784"/>
            <a:ext cx="7632848" cy="4648535"/>
          </a:xfrm>
          <a:prstGeom prst="rect">
            <a:avLst/>
          </a:prstGeom>
          <a:noFill/>
        </p:spPr>
        <p:txBody>
          <a:bodyPr wrap="none" rtlCol="0">
            <a:noAutofit/>
          </a:bodyPr>
          <a:lstStyle/>
          <a:p>
            <a:pPr algn="ctr"/>
            <a:endParaRPr lang="en-US" altLang="zh-CN" sz="1200" dirty="0"/>
          </a:p>
        </p:txBody>
      </p:sp>
      <p:pic>
        <p:nvPicPr>
          <p:cNvPr id="4" name="Picture 3" descr="A black text on a white background&#10;&#10;Description automatically generated">
            <a:extLst>
              <a:ext uri="{FF2B5EF4-FFF2-40B4-BE49-F238E27FC236}">
                <a16:creationId xmlns:a16="http://schemas.microsoft.com/office/drawing/2014/main" id="{B53E34FE-ADC0-7600-8CB6-1E938BF37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884" y="3025715"/>
            <a:ext cx="3886200" cy="1028700"/>
          </a:xfrm>
          <a:prstGeom prst="rect">
            <a:avLst/>
          </a:prstGeom>
        </p:spPr>
      </p:pic>
      <p:pic>
        <p:nvPicPr>
          <p:cNvPr id="8" name="Picture 7" descr="A logo with blue text&#10;&#10;Description automatically generated">
            <a:extLst>
              <a:ext uri="{FF2B5EF4-FFF2-40B4-BE49-F238E27FC236}">
                <a16:creationId xmlns:a16="http://schemas.microsoft.com/office/drawing/2014/main" id="{C7FECB86-057B-1C62-7005-8BA4803D2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915" y="1565336"/>
            <a:ext cx="1971675" cy="1238250"/>
          </a:xfrm>
          <a:prstGeom prst="rect">
            <a:avLst/>
          </a:prstGeom>
        </p:spPr>
      </p:pic>
      <p:pic>
        <p:nvPicPr>
          <p:cNvPr id="12" name="Picture 11" descr="A hand holding a sign&#10;&#10;Description automatically generated">
            <a:extLst>
              <a:ext uri="{FF2B5EF4-FFF2-40B4-BE49-F238E27FC236}">
                <a16:creationId xmlns:a16="http://schemas.microsoft.com/office/drawing/2014/main" id="{A6873BC4-3C7A-4E00-A491-0C7DC3655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2" y="4394682"/>
            <a:ext cx="3816424" cy="2170591"/>
          </a:xfrm>
          <a:prstGeom prst="rect">
            <a:avLst/>
          </a:prstGeom>
        </p:spPr>
      </p:pic>
    </p:spTree>
    <p:extLst>
      <p:ext uri="{BB962C8B-B14F-4D97-AF65-F5344CB8AC3E}">
        <p14:creationId xmlns:p14="http://schemas.microsoft.com/office/powerpoint/2010/main" val="4236055426"/>
      </p:ext>
    </p:extLst>
  </p:cSld>
  <p:clrMapOvr>
    <a:masterClrMapping/>
  </p:clrMapOvr>
  <p:transition>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0913" y="3841"/>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sym typeface="+mn-ea"/>
              </a:rPr>
              <a:t>Benchmark of Ferroalloys</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ea typeface="SimSun" panose="02010600030101010101" pitchFamily="2" charset="-122"/>
              </a:rPr>
              <a:t>1</a:t>
            </a:r>
            <a:r>
              <a:rPr lang="en-US" altLang="zh-CN" sz="2800" b="1" dirty="0">
                <a:solidFill>
                  <a:srgbClr val="1D2088"/>
                </a:solidFill>
                <a:latin typeface="Calibri" panose="020F0502020204030204" pitchFamily="34" charset="0"/>
              </a:rPr>
              <a:t>1</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sp>
        <p:nvSpPr>
          <p:cNvPr id="2" name="Text Box 1"/>
          <p:cNvSpPr txBox="1"/>
          <p:nvPr/>
        </p:nvSpPr>
        <p:spPr>
          <a:xfrm>
            <a:off x="2195736" y="2996952"/>
            <a:ext cx="4392488" cy="1368151"/>
          </a:xfrm>
          <a:prstGeom prst="rect">
            <a:avLst/>
          </a:prstGeom>
          <a:noFill/>
        </p:spPr>
        <p:txBody>
          <a:bodyPr wrap="none" rtlCol="0">
            <a:noAutofit/>
          </a:bodyPr>
          <a:lstStyle/>
          <a:p>
            <a:pPr algn="ctr"/>
            <a:endParaRPr lang="en-US" altLang="zh-CN" sz="1400" dirty="0"/>
          </a:p>
        </p:txBody>
      </p:sp>
    </p:spTree>
    <p:extLst>
      <p:ext uri="{BB962C8B-B14F-4D97-AF65-F5344CB8AC3E}">
        <p14:creationId xmlns:p14="http://schemas.microsoft.com/office/powerpoint/2010/main" val="578810718"/>
      </p:ext>
    </p:extLst>
  </p:cSld>
  <p:clrMapOvr>
    <a:masterClrMapping/>
  </p:clrMapOvr>
  <p:transition>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a:solidFill>
                  <a:schemeClr val="bg1"/>
                </a:solidFill>
                <a:effectLst/>
                <a:latin typeface="Dubai Light" panose="020B0303030403030204" charset="0"/>
                <a:ea typeface="Microsoft YaHei UI" panose="020B0503020204020204" charset="-122"/>
                <a:cs typeface="Dubai Light" panose="020B0303030403030204" charset="0"/>
              </a:rPr>
              <a:t>ESG-winner</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12</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graphicFrame>
        <p:nvGraphicFramePr>
          <p:cNvPr id="2" name="Table 1"/>
          <p:cNvGraphicFramePr/>
          <p:nvPr/>
        </p:nvGraphicFramePr>
        <p:xfrm>
          <a:off x="361315" y="1504315"/>
          <a:ext cx="8202930" cy="4824095"/>
        </p:xfrm>
        <a:graphic>
          <a:graphicData uri="http://schemas.openxmlformats.org/drawingml/2006/table">
            <a:tbl>
              <a:tblPr firstRow="1" bandRow="1">
                <a:tableStyleId>{5C22544A-7EE6-4342-B048-85BDC9FD1C3A}</a:tableStyleId>
              </a:tblPr>
              <a:tblGrid>
                <a:gridCol w="4101465">
                  <a:extLst>
                    <a:ext uri="{9D8B030D-6E8A-4147-A177-3AD203B41FA5}">
                      <a16:colId xmlns:a16="http://schemas.microsoft.com/office/drawing/2014/main" val="20000"/>
                    </a:ext>
                  </a:extLst>
                </a:gridCol>
                <a:gridCol w="4101465">
                  <a:extLst>
                    <a:ext uri="{9D8B030D-6E8A-4147-A177-3AD203B41FA5}">
                      <a16:colId xmlns:a16="http://schemas.microsoft.com/office/drawing/2014/main" val="20001"/>
                    </a:ext>
                  </a:extLst>
                </a:gridCol>
              </a:tblGrid>
              <a:tr h="697230">
                <a:tc>
                  <a:txBody>
                    <a:bodyPr/>
                    <a:lstStyle/>
                    <a:p>
                      <a:pPr>
                        <a:buNone/>
                      </a:pPr>
                      <a:endParaRPr lang="en-US"/>
                    </a:p>
                  </a:txBody>
                  <a:tcPr>
                    <a:solidFill>
                      <a:schemeClr val="accent1">
                        <a:alpha val="20000"/>
                      </a:schemeClr>
                    </a:solidFill>
                  </a:tcPr>
                </a:tc>
                <a:tc>
                  <a:txBody>
                    <a:bodyPr/>
                    <a:lstStyle/>
                    <a:p>
                      <a:pPr>
                        <a:buNone/>
                      </a:pPr>
                      <a:endParaRPr lang="en-US"/>
                    </a:p>
                  </a:txBody>
                  <a:tcPr>
                    <a:solidFill>
                      <a:schemeClr val="accent1">
                        <a:alpha val="20000"/>
                      </a:schemeClr>
                    </a:solidFill>
                  </a:tcPr>
                </a:tc>
                <a:extLst>
                  <a:ext uri="{0D108BD9-81ED-4DB2-BD59-A6C34878D82A}">
                    <a16:rowId xmlns:a16="http://schemas.microsoft.com/office/drawing/2014/main" val="10000"/>
                  </a:ext>
                </a:extLst>
              </a:tr>
              <a:tr h="696595">
                <a:tc>
                  <a:txBody>
                    <a:bodyPr/>
                    <a:lstStyle/>
                    <a:p>
                      <a:pPr algn="ctr">
                        <a:buNone/>
                      </a:pPr>
                      <a:r>
                        <a:rPr lang="en-US"/>
                        <a:t>ESG credit level</a:t>
                      </a:r>
                    </a:p>
                  </a:txBody>
                  <a:tcPr>
                    <a:solidFill>
                      <a:schemeClr val="accent1">
                        <a:alpha val="20000"/>
                      </a:schemeClr>
                    </a:solidFill>
                  </a:tcPr>
                </a:tc>
                <a:tc>
                  <a:txBody>
                    <a:bodyPr/>
                    <a:lstStyle/>
                    <a:p>
                      <a:pPr algn="ctr">
                        <a:buNone/>
                      </a:pPr>
                      <a:r>
                        <a:rPr lang="en-US"/>
                        <a:t>Debt default rate</a:t>
                      </a:r>
                    </a:p>
                  </a:txBody>
                  <a:tcPr>
                    <a:solidFill>
                      <a:schemeClr val="accent1">
                        <a:alpha val="20000"/>
                      </a:schemeClr>
                    </a:solidFill>
                  </a:tcPr>
                </a:tc>
                <a:extLst>
                  <a:ext uri="{0D108BD9-81ED-4DB2-BD59-A6C34878D82A}">
                    <a16:rowId xmlns:a16="http://schemas.microsoft.com/office/drawing/2014/main" val="10001"/>
                  </a:ext>
                </a:extLst>
              </a:tr>
              <a:tr h="697230">
                <a:tc>
                  <a:txBody>
                    <a:bodyPr/>
                    <a:lstStyle/>
                    <a:p>
                      <a:pPr algn="ctr">
                        <a:buNone/>
                      </a:pPr>
                      <a:r>
                        <a:rPr lang="en-US"/>
                        <a:t>A</a:t>
                      </a:r>
                    </a:p>
                  </a:txBody>
                  <a:tcPr>
                    <a:solidFill>
                      <a:schemeClr val="accent1">
                        <a:alpha val="20000"/>
                      </a:schemeClr>
                    </a:solidFill>
                  </a:tcPr>
                </a:tc>
                <a:tc>
                  <a:txBody>
                    <a:bodyPr/>
                    <a:lstStyle/>
                    <a:p>
                      <a:pPr algn="ctr">
                        <a:buNone/>
                      </a:pPr>
                      <a:r>
                        <a:rPr lang="en-US"/>
                        <a:t>0.28%</a:t>
                      </a:r>
                    </a:p>
                  </a:txBody>
                  <a:tcPr>
                    <a:solidFill>
                      <a:schemeClr val="accent1">
                        <a:alpha val="20000"/>
                      </a:schemeClr>
                    </a:solidFill>
                  </a:tcPr>
                </a:tc>
                <a:extLst>
                  <a:ext uri="{0D108BD9-81ED-4DB2-BD59-A6C34878D82A}">
                    <a16:rowId xmlns:a16="http://schemas.microsoft.com/office/drawing/2014/main" val="10002"/>
                  </a:ext>
                </a:extLst>
              </a:tr>
              <a:tr h="697230">
                <a:tc>
                  <a:txBody>
                    <a:bodyPr/>
                    <a:lstStyle/>
                    <a:p>
                      <a:pPr algn="ctr">
                        <a:buNone/>
                      </a:pPr>
                      <a:r>
                        <a:rPr lang="en-US"/>
                        <a:t>B</a:t>
                      </a:r>
                    </a:p>
                  </a:txBody>
                  <a:tcPr>
                    <a:solidFill>
                      <a:schemeClr val="accent1">
                        <a:alpha val="20000"/>
                      </a:schemeClr>
                    </a:solidFill>
                  </a:tcPr>
                </a:tc>
                <a:tc>
                  <a:txBody>
                    <a:bodyPr/>
                    <a:lstStyle/>
                    <a:p>
                      <a:pPr algn="ctr">
                        <a:buNone/>
                      </a:pPr>
                      <a:endParaRPr lang="en-US"/>
                    </a:p>
                  </a:txBody>
                  <a:tcPr>
                    <a:solidFill>
                      <a:schemeClr val="accent1">
                        <a:alpha val="20000"/>
                      </a:schemeClr>
                    </a:solidFill>
                  </a:tcPr>
                </a:tc>
                <a:extLst>
                  <a:ext uri="{0D108BD9-81ED-4DB2-BD59-A6C34878D82A}">
                    <a16:rowId xmlns:a16="http://schemas.microsoft.com/office/drawing/2014/main" val="10003"/>
                  </a:ext>
                </a:extLst>
              </a:tr>
              <a:tr h="697230">
                <a:tc>
                  <a:txBody>
                    <a:bodyPr/>
                    <a:lstStyle/>
                    <a:p>
                      <a:pPr algn="ctr">
                        <a:buNone/>
                      </a:pPr>
                      <a:r>
                        <a:rPr lang="en-US"/>
                        <a:t>C</a:t>
                      </a:r>
                    </a:p>
                  </a:txBody>
                  <a:tcPr>
                    <a:solidFill>
                      <a:schemeClr val="accent1">
                        <a:alpha val="20000"/>
                      </a:schemeClr>
                    </a:solidFill>
                  </a:tcPr>
                </a:tc>
                <a:tc>
                  <a:txBody>
                    <a:bodyPr/>
                    <a:lstStyle/>
                    <a:p>
                      <a:pPr algn="ctr">
                        <a:buNone/>
                      </a:pPr>
                      <a:endParaRPr lang="en-US"/>
                    </a:p>
                  </a:txBody>
                  <a:tcPr>
                    <a:solidFill>
                      <a:schemeClr val="accent1">
                        <a:alpha val="20000"/>
                      </a:schemeClr>
                    </a:solidFill>
                  </a:tcPr>
                </a:tc>
                <a:extLst>
                  <a:ext uri="{0D108BD9-81ED-4DB2-BD59-A6C34878D82A}">
                    <a16:rowId xmlns:a16="http://schemas.microsoft.com/office/drawing/2014/main" val="10004"/>
                  </a:ext>
                </a:extLst>
              </a:tr>
              <a:tr h="669290">
                <a:tc>
                  <a:txBody>
                    <a:bodyPr/>
                    <a:lstStyle/>
                    <a:p>
                      <a:pPr algn="ctr">
                        <a:buNone/>
                      </a:pPr>
                      <a:r>
                        <a:rPr lang="en-US"/>
                        <a:t>D</a:t>
                      </a:r>
                    </a:p>
                  </a:txBody>
                  <a:tcPr>
                    <a:solidFill>
                      <a:schemeClr val="accent1">
                        <a:alpha val="20000"/>
                      </a:schemeClr>
                    </a:solidFill>
                  </a:tcPr>
                </a:tc>
                <a:tc>
                  <a:txBody>
                    <a:bodyPr/>
                    <a:lstStyle/>
                    <a:p>
                      <a:pPr algn="ctr">
                        <a:buNone/>
                      </a:pPr>
                      <a:r>
                        <a:rPr lang="en-US"/>
                        <a:t>3.58%</a:t>
                      </a:r>
                    </a:p>
                  </a:txBody>
                  <a:tcPr>
                    <a:solidFill>
                      <a:schemeClr val="accent1">
                        <a:alpha val="20000"/>
                      </a:schemeClr>
                    </a:solidFill>
                  </a:tcPr>
                </a:tc>
                <a:extLst>
                  <a:ext uri="{0D108BD9-81ED-4DB2-BD59-A6C34878D82A}">
                    <a16:rowId xmlns:a16="http://schemas.microsoft.com/office/drawing/2014/main" val="10005"/>
                  </a:ext>
                </a:extLst>
              </a:tr>
              <a:tr h="669290">
                <a:tc gridSpan="2">
                  <a:txBody>
                    <a:bodyPr/>
                    <a:lstStyle/>
                    <a:p>
                      <a:pPr algn="ctr">
                        <a:buNone/>
                      </a:pPr>
                      <a:r>
                        <a:rPr lang="en-US"/>
                        <a:t>Source: Deloitte Green Quantum, from 2015-2022</a:t>
                      </a:r>
                    </a:p>
                  </a:txBody>
                  <a:tcPr>
                    <a:solidFill>
                      <a:schemeClr val="accent1">
                        <a:alpha val="20000"/>
                      </a:schemeClr>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Flowchart: Merge 3"/>
          <p:cNvSpPr/>
          <p:nvPr/>
        </p:nvSpPr>
        <p:spPr>
          <a:xfrm>
            <a:off x="6264275" y="3429000"/>
            <a:ext cx="356870" cy="398145"/>
          </a:xfrm>
          <a:prstGeom prst="flowChartMerg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Flowchart: Merge 4"/>
          <p:cNvSpPr/>
          <p:nvPr/>
        </p:nvSpPr>
        <p:spPr>
          <a:xfrm>
            <a:off x="6264275" y="4149090"/>
            <a:ext cx="356870" cy="398145"/>
          </a:xfrm>
          <a:prstGeom prst="flowChartMerg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rPr>
              <a:t>China steel metamorphosis</a:t>
            </a: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 </a:t>
            </a: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13</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2" name="Picture 1" descr="Butterfly"/>
          <p:cNvPicPr>
            <a:picLocks noChangeAspect="1"/>
          </p:cNvPicPr>
          <p:nvPr/>
        </p:nvPicPr>
        <p:blipFill>
          <a:blip r:embed="rId3"/>
          <a:srcRect t="16841"/>
          <a:stretch>
            <a:fillRect/>
          </a:stretch>
        </p:blipFill>
        <p:spPr>
          <a:xfrm>
            <a:off x="107504" y="1192236"/>
            <a:ext cx="8904248" cy="5045076"/>
          </a:xfrm>
          <a:prstGeom prst="rect">
            <a:avLst/>
          </a:prstGeom>
          <a:effectLst>
            <a:softEdge rad="1270000"/>
          </a:effectLst>
        </p:spPr>
      </p:pic>
      <p:sp>
        <p:nvSpPr>
          <p:cNvPr id="7" name="Round Same Side Corner Rectangle 6"/>
          <p:cNvSpPr/>
          <p:nvPr/>
        </p:nvSpPr>
        <p:spPr>
          <a:xfrm>
            <a:off x="5002530" y="2924175"/>
            <a:ext cx="1854200" cy="660400"/>
          </a:xfrm>
          <a:prstGeom prst="round2Same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800" b="1">
                <a:ln>
                  <a:solidFill>
                    <a:schemeClr val="bg1"/>
                  </a:solidFill>
                </a:ln>
                <a:solidFill>
                  <a:schemeClr val="tx1"/>
                </a:solidFill>
              </a:rPr>
              <a:t>Fair</a:t>
            </a:r>
          </a:p>
          <a:p>
            <a:pPr algn="ctr"/>
            <a:r>
              <a:rPr lang="en-US" sz="1800" b="1">
                <a:ln>
                  <a:solidFill>
                    <a:schemeClr val="bg1"/>
                  </a:solidFill>
                </a:ln>
                <a:solidFill>
                  <a:schemeClr val="tx1"/>
                </a:solidFill>
              </a:rPr>
              <a:t>Yield</a:t>
            </a:r>
          </a:p>
        </p:txBody>
      </p:sp>
      <p:sp>
        <p:nvSpPr>
          <p:cNvPr id="3" name="Text Box 2"/>
          <p:cNvSpPr txBox="1"/>
          <p:nvPr/>
        </p:nvSpPr>
        <p:spPr>
          <a:xfrm>
            <a:off x="1763395" y="2924175"/>
            <a:ext cx="3048000" cy="645160"/>
          </a:xfrm>
          <a:prstGeom prst="rect">
            <a:avLst/>
          </a:prstGeom>
          <a:noFill/>
        </p:spPr>
        <p:txBody>
          <a:bodyPr wrap="square" rtlCol="0">
            <a:spAutoFit/>
          </a:bodyPr>
          <a:lstStyle/>
          <a:p>
            <a:pPr algn="ctr"/>
            <a:r>
              <a:rPr lang="en-US" sz="1800" b="1" dirty="0">
                <a:ln>
                  <a:solidFill>
                    <a:schemeClr val="bg1"/>
                  </a:solidFill>
                </a:ln>
                <a:sym typeface="+mn-ea"/>
              </a:rPr>
              <a:t>Higher</a:t>
            </a:r>
          </a:p>
          <a:p>
            <a:pPr algn="ctr"/>
            <a:r>
              <a:rPr lang="en-US" sz="1800" b="1" dirty="0">
                <a:ln>
                  <a:solidFill>
                    <a:schemeClr val="bg1"/>
                  </a:solidFill>
                </a:ln>
                <a:sym typeface="+mn-ea"/>
              </a:rPr>
              <a:t>Quality</a:t>
            </a:r>
          </a:p>
        </p:txBody>
      </p:sp>
      <p:sp>
        <p:nvSpPr>
          <p:cNvPr id="8" name="Text Box 7"/>
          <p:cNvSpPr txBox="1"/>
          <p:nvPr/>
        </p:nvSpPr>
        <p:spPr>
          <a:xfrm>
            <a:off x="1979295" y="4436110"/>
            <a:ext cx="3048000" cy="368300"/>
          </a:xfrm>
          <a:prstGeom prst="rect">
            <a:avLst/>
          </a:prstGeom>
          <a:noFill/>
        </p:spPr>
        <p:txBody>
          <a:bodyPr wrap="square" rtlCol="0">
            <a:spAutoFit/>
          </a:bodyPr>
          <a:lstStyle/>
          <a:p>
            <a:pPr algn="ctr"/>
            <a:r>
              <a:rPr lang="en-US" sz="1800" b="1">
                <a:ln>
                  <a:solidFill>
                    <a:schemeClr val="bg1"/>
                  </a:solidFill>
                </a:ln>
                <a:sym typeface="+mn-ea"/>
              </a:rPr>
              <a:t>Supply Chain</a:t>
            </a:r>
          </a:p>
        </p:txBody>
      </p:sp>
      <p:sp>
        <p:nvSpPr>
          <p:cNvPr id="9" name="Text Box 8"/>
          <p:cNvSpPr txBox="1"/>
          <p:nvPr/>
        </p:nvSpPr>
        <p:spPr>
          <a:xfrm>
            <a:off x="4138930" y="4291965"/>
            <a:ext cx="3048000" cy="645160"/>
          </a:xfrm>
          <a:prstGeom prst="rect">
            <a:avLst/>
          </a:prstGeom>
          <a:noFill/>
        </p:spPr>
        <p:txBody>
          <a:bodyPr wrap="square" rtlCol="0">
            <a:spAutoFit/>
          </a:bodyPr>
          <a:lstStyle/>
          <a:p>
            <a:pPr algn="ctr"/>
            <a:r>
              <a:rPr lang="en-US" sz="1800" b="1" dirty="0">
                <a:ln>
                  <a:solidFill>
                    <a:schemeClr val="bg1"/>
                  </a:solidFill>
                </a:ln>
                <a:sym typeface="+mn-ea"/>
              </a:rPr>
              <a:t>Lower</a:t>
            </a:r>
          </a:p>
          <a:p>
            <a:pPr algn="ctr"/>
            <a:r>
              <a:rPr lang="en-US" sz="1800" b="1" dirty="0">
                <a:ln>
                  <a:solidFill>
                    <a:schemeClr val="bg1"/>
                  </a:solidFill>
                </a:ln>
                <a:sym typeface="+mn-ea"/>
              </a:rPr>
              <a:t>Emission</a:t>
            </a:r>
          </a:p>
        </p:txBody>
      </p:sp>
      <p:sp>
        <p:nvSpPr>
          <p:cNvPr id="4" name="Text Box 3">
            <a:extLst>
              <a:ext uri="{FF2B5EF4-FFF2-40B4-BE49-F238E27FC236}">
                <a16:creationId xmlns:a16="http://schemas.microsoft.com/office/drawing/2014/main" id="{A2980F7A-DC8D-D8EF-01E2-74AE9C145A2A}"/>
              </a:ext>
            </a:extLst>
          </p:cNvPr>
          <p:cNvSpPr txBox="1"/>
          <p:nvPr/>
        </p:nvSpPr>
        <p:spPr>
          <a:xfrm>
            <a:off x="467360" y="5948680"/>
            <a:ext cx="8480425" cy="553085"/>
          </a:xfrm>
          <a:prstGeom prst="rect">
            <a:avLst/>
          </a:prstGeom>
          <a:noFill/>
        </p:spPr>
        <p:txBody>
          <a:bodyPr wrap="square" rtlCol="0" anchor="t">
            <a:spAutoFit/>
          </a:bodyPr>
          <a:lstStyle/>
          <a:p>
            <a:r>
              <a:rPr lang="en-US" sz="1000" dirty="0">
                <a:latin typeface="Agency FB" panose="020B0503020202020204" charset="0"/>
                <a:cs typeface="Agency FB" panose="020B0503020202020204" charset="0"/>
              </a:rPr>
              <a:t>Disclaimer</a:t>
            </a:r>
          </a:p>
          <a:p>
            <a:r>
              <a:rPr lang="en-US" sz="1000" dirty="0">
                <a:latin typeface="Agency FB" panose="020B0503020202020204" charset="0"/>
                <a:cs typeface="Agency FB" panose="020B0503020202020204" charset="0"/>
              </a:rPr>
              <a:t>Million Link and/or its subsidiaries </a:t>
            </a:r>
            <a:r>
              <a:rPr lang="en-US" sz="1000" dirty="0" err="1">
                <a:latin typeface="Agency FB" panose="020B0503020202020204" charset="0"/>
                <a:cs typeface="Agency FB" panose="020B0503020202020204" charset="0"/>
              </a:rPr>
              <a:t>endeavour</a:t>
            </a:r>
            <a:r>
              <a:rPr lang="en-US" sz="1000" dirty="0">
                <a:latin typeface="Agency FB" panose="020B0503020202020204" charset="0"/>
                <a:cs typeface="Agency FB" panose="020B0503020202020204" charset="0"/>
              </a:rPr>
              <a:t> to ensure the accuracy and reliability of the information provided, but do not guarantee its accuracy and reliability and accept no liability (whether in tort or contract or otherwise) for any loss or damage arising from any inaccuracy or omission or from any decision, action or non-action based on or in reliance upon information contained in this presentation.</a:t>
            </a:r>
          </a:p>
        </p:txBody>
      </p:sp>
      <p:sp>
        <p:nvSpPr>
          <p:cNvPr id="5" name="标题 1">
            <a:extLst>
              <a:ext uri="{FF2B5EF4-FFF2-40B4-BE49-F238E27FC236}">
                <a16:creationId xmlns:a16="http://schemas.microsoft.com/office/drawing/2014/main" id="{A846782C-92F3-84FD-4B31-CC8C4C3FAB67}"/>
              </a:ext>
            </a:extLst>
          </p:cNvPr>
          <p:cNvSpPr txBox="1">
            <a:spLocks/>
          </p:cNvSpPr>
          <p:nvPr/>
        </p:nvSpPr>
        <p:spPr>
          <a:xfrm>
            <a:off x="4104640" y="5448300"/>
            <a:ext cx="4572000" cy="711200"/>
          </a:xfrm>
        </p:spPr>
        <p:txBody>
          <a:bodyPr vert="horz" wrap="square" lIns="91440" tIns="45720" rIns="91440" bIns="45720" anchor="ct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2pPr>
            <a:lvl3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3pPr>
            <a:lvl4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4pPr>
            <a:lvl5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5pPr>
            <a:lvl6pPr marL="4572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6pPr>
            <a:lvl7pPr marL="9144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7pPr>
            <a:lvl8pPr marL="13716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8pPr>
            <a:lvl9pPr marL="18288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9pPr>
          </a:lstStyle>
          <a:p>
            <a:pPr algn="r" eaLnBrk="1" hangingPunct="1"/>
            <a:r>
              <a:rPr lang="en-US" altLang="zh-CN" sz="1800" b="0" kern="0" dirty="0"/>
              <a:t>millionlink.com</a:t>
            </a:r>
            <a:br>
              <a:rPr lang="en-US" altLang="zh-CN" sz="1800" b="0" kern="0" dirty="0"/>
            </a:br>
            <a:r>
              <a:rPr lang="en-US" altLang="zh-CN" sz="1800" b="0" kern="0" dirty="0">
                <a:latin typeface="Calibri" panose="020F0502020204030204" pitchFamily="34" charset="0"/>
                <a:ea typeface="SimSun" panose="02010600030101010101" pitchFamily="2" charset="-122"/>
                <a:sym typeface="+mn-ea"/>
              </a:rPr>
              <a:t>Projector</a:t>
            </a:r>
            <a:r>
              <a:rPr lang="zh-CN" altLang="en-US" sz="1800" b="0" kern="0" dirty="0">
                <a:latin typeface="Calibri" panose="020F0502020204030204" pitchFamily="34" charset="0"/>
                <a:ea typeface="SimSun" panose="02010600030101010101" pitchFamily="2" charset="-122"/>
                <a:sym typeface="+mn-ea"/>
              </a:rPr>
              <a:t>：</a:t>
            </a:r>
            <a:r>
              <a:rPr lang="en-US" altLang="zh-CN" sz="1800" b="0" kern="0" dirty="0">
                <a:latin typeface="Calibri" panose="020F0502020204030204" pitchFamily="34" charset="0"/>
                <a:ea typeface="SimSun" panose="02010600030101010101" pitchFamily="2" charset="-122"/>
                <a:sym typeface="+mn-ea"/>
              </a:rPr>
              <a:t>HillSummer</a:t>
            </a:r>
            <a:r>
              <a:rPr lang="en-US" altLang="zh-CN" sz="1100" b="0" kern="0" dirty="0">
                <a:latin typeface="Calibri" panose="020F0502020204030204" pitchFamily="34" charset="0"/>
                <a:ea typeface="SimSun" panose="02010600030101010101" pitchFamily="2" charset="-122"/>
                <a:sym typeface="+mn-ea"/>
              </a:rPr>
              <a:t>@millionlink.com</a:t>
            </a:r>
          </a:p>
        </p:txBody>
      </p:sp>
    </p:spTree>
  </p:cSld>
  <p:clrMapOvr>
    <a:masterClrMapping/>
  </p:clrMapOvr>
  <p:transition>
    <p:wheel spokes="3"/>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  </a:t>
            </a:r>
            <a:r>
              <a:rPr lang="en-US" altLang="zh-CN" sz="2000" dirty="0">
                <a:solidFill>
                  <a:schemeClr val="bg1"/>
                </a:solidFill>
                <a:latin typeface="Dubai Light" panose="020B0303030403030204" charset="0"/>
                <a:ea typeface="Microsoft YaHei UI" panose="020B0503020204020204" charset="-122"/>
                <a:cs typeface="Dubai Light" panose="020B0303030403030204" charset="0"/>
              </a:rPr>
              <a:t>Competitive structure</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36855" y="260033"/>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ea typeface="SimSun" panose="02010600030101010101" pitchFamily="2" charset="-122"/>
              </a:rPr>
              <a:t>01</a:t>
            </a:r>
          </a:p>
        </p:txBody>
      </p:sp>
      <p:pic>
        <p:nvPicPr>
          <p:cNvPr id="12293" name="Picture 11"/>
          <p:cNvPicPr>
            <a:picLocks noChangeAspect="1"/>
          </p:cNvPicPr>
          <p:nvPr/>
        </p:nvPicPr>
        <p:blipFill>
          <a:blip r:embed="rId3"/>
          <a:stretch>
            <a:fillRect/>
          </a:stretch>
        </p:blipFill>
        <p:spPr>
          <a:xfrm>
            <a:off x="7595870" y="210185"/>
            <a:ext cx="969645" cy="633095"/>
          </a:xfrm>
          <a:prstGeom prst="rect">
            <a:avLst/>
          </a:prstGeom>
          <a:noFill/>
          <a:ln w="9525">
            <a:noFill/>
          </a:ln>
        </p:spPr>
      </p:pic>
      <p:sp>
        <p:nvSpPr>
          <p:cNvPr id="3" name="Rounded Rectangle 2"/>
          <p:cNvSpPr/>
          <p:nvPr/>
        </p:nvSpPr>
        <p:spPr>
          <a:xfrm>
            <a:off x="1331595" y="3356610"/>
            <a:ext cx="1173480" cy="9353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Ansteel</a:t>
            </a:r>
          </a:p>
          <a:p>
            <a:pPr algn="ctr"/>
            <a:r>
              <a:rPr lang="en-US" sz="1000"/>
              <a:t>55.65mmt</a:t>
            </a:r>
          </a:p>
          <a:p>
            <a:pPr algn="ctr"/>
            <a:endParaRPr lang="en-US" sz="1000"/>
          </a:p>
        </p:txBody>
      </p:sp>
      <p:sp>
        <p:nvSpPr>
          <p:cNvPr id="5" name="Rounded Rectangle 4"/>
          <p:cNvSpPr/>
          <p:nvPr/>
        </p:nvSpPr>
        <p:spPr>
          <a:xfrm>
            <a:off x="3347720" y="1146810"/>
            <a:ext cx="978535" cy="4584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Xinxin Pipe</a:t>
            </a:r>
          </a:p>
        </p:txBody>
      </p:sp>
      <p:sp>
        <p:nvSpPr>
          <p:cNvPr id="6" name="Rounded Rectangle 5"/>
          <p:cNvSpPr/>
          <p:nvPr/>
        </p:nvSpPr>
        <p:spPr>
          <a:xfrm>
            <a:off x="6804025" y="1988820"/>
            <a:ext cx="128397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Shandong Steel</a:t>
            </a:r>
          </a:p>
          <a:p>
            <a:pPr algn="ctr"/>
            <a:r>
              <a:rPr lang="en-US" sz="1000"/>
              <a:t>28.25</a:t>
            </a:r>
          </a:p>
        </p:txBody>
      </p:sp>
      <p:sp>
        <p:nvSpPr>
          <p:cNvPr id="7" name="Rounded Rectangle 6"/>
          <p:cNvSpPr/>
          <p:nvPr/>
        </p:nvSpPr>
        <p:spPr>
          <a:xfrm>
            <a:off x="7524115" y="2709545"/>
            <a:ext cx="149098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Hunan Valin</a:t>
            </a:r>
          </a:p>
          <a:p>
            <a:pPr algn="ctr"/>
            <a:r>
              <a:rPr lang="en-US" sz="1000" dirty="0"/>
              <a:t>26.21mmt</a:t>
            </a:r>
          </a:p>
        </p:txBody>
      </p:sp>
      <p:sp>
        <p:nvSpPr>
          <p:cNvPr id="8" name="Rounded Rectangle 7"/>
          <p:cNvSpPr/>
          <p:nvPr/>
        </p:nvSpPr>
        <p:spPr>
          <a:xfrm>
            <a:off x="3779520" y="4077335"/>
            <a:ext cx="99060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Liuzhou</a:t>
            </a:r>
          </a:p>
          <a:p>
            <a:pPr algn="ctr"/>
            <a:r>
              <a:rPr lang="en-US" sz="1000"/>
              <a:t>18.83mmt</a:t>
            </a:r>
          </a:p>
          <a:p>
            <a:pPr algn="ctr"/>
            <a:endParaRPr lang="en-US" sz="1000"/>
          </a:p>
        </p:txBody>
      </p:sp>
      <p:sp>
        <p:nvSpPr>
          <p:cNvPr id="11" name="Rounded Rectangle 10"/>
          <p:cNvSpPr/>
          <p:nvPr/>
        </p:nvSpPr>
        <p:spPr>
          <a:xfrm>
            <a:off x="5485765" y="2636520"/>
            <a:ext cx="104013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Delong</a:t>
            </a:r>
          </a:p>
          <a:p>
            <a:pPr algn="ctr"/>
            <a:r>
              <a:rPr lang="en-US" sz="1000"/>
              <a:t>27.82mmt</a:t>
            </a:r>
          </a:p>
        </p:txBody>
      </p:sp>
      <p:sp>
        <p:nvSpPr>
          <p:cNvPr id="13" name="Rounded Rectangle 12"/>
          <p:cNvSpPr/>
          <p:nvPr/>
        </p:nvSpPr>
        <p:spPr>
          <a:xfrm>
            <a:off x="2699385" y="4076700"/>
            <a:ext cx="86106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Fanda</a:t>
            </a:r>
          </a:p>
          <a:p>
            <a:pPr algn="ctr"/>
            <a:r>
              <a:rPr lang="en-US" sz="1000"/>
              <a:t>19.98mmt</a:t>
            </a:r>
          </a:p>
        </p:txBody>
      </p:sp>
      <p:sp>
        <p:nvSpPr>
          <p:cNvPr id="16" name="Rounded Rectangle 15"/>
          <p:cNvSpPr/>
          <p:nvPr/>
        </p:nvSpPr>
        <p:spPr>
          <a:xfrm>
            <a:off x="2079625" y="285242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Citic Pacific</a:t>
            </a:r>
          </a:p>
          <a:p>
            <a:pPr algn="ctr"/>
            <a:r>
              <a:rPr lang="en-US" sz="1000"/>
              <a:t>13.97mmt</a:t>
            </a:r>
          </a:p>
        </p:txBody>
      </p:sp>
      <p:sp>
        <p:nvSpPr>
          <p:cNvPr id="18" name="Rounded Rectangle 17"/>
          <p:cNvSpPr/>
          <p:nvPr/>
        </p:nvSpPr>
        <p:spPr>
          <a:xfrm>
            <a:off x="7884160" y="125666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SinoGiant</a:t>
            </a:r>
          </a:p>
          <a:p>
            <a:pPr algn="ctr"/>
            <a:r>
              <a:rPr lang="en-US" sz="1000"/>
              <a:t>14.34mmt</a:t>
            </a:r>
          </a:p>
        </p:txBody>
      </p:sp>
      <p:sp>
        <p:nvSpPr>
          <p:cNvPr id="19" name="Rounded Rectangle 18"/>
          <p:cNvSpPr/>
          <p:nvPr/>
        </p:nvSpPr>
        <p:spPr>
          <a:xfrm>
            <a:off x="6548755" y="112458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Jingye</a:t>
            </a:r>
          </a:p>
          <a:p>
            <a:pPr algn="ctr"/>
            <a:r>
              <a:rPr lang="en-US" sz="1000"/>
              <a:t>15.38mmt</a:t>
            </a:r>
          </a:p>
        </p:txBody>
      </p:sp>
      <p:sp>
        <p:nvSpPr>
          <p:cNvPr id="20" name="Rounded Rectangle 19"/>
          <p:cNvSpPr/>
          <p:nvPr/>
        </p:nvSpPr>
        <p:spPr>
          <a:xfrm>
            <a:off x="1619250" y="230060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baotou Steel</a:t>
            </a:r>
          </a:p>
          <a:p>
            <a:pPr algn="ctr"/>
            <a:r>
              <a:rPr lang="en-US" sz="1000"/>
              <a:t>16.45mmt</a:t>
            </a:r>
          </a:p>
        </p:txBody>
      </p:sp>
      <p:sp>
        <p:nvSpPr>
          <p:cNvPr id="21" name="Rounded Rectangle 20"/>
          <p:cNvSpPr/>
          <p:nvPr/>
        </p:nvSpPr>
        <p:spPr>
          <a:xfrm>
            <a:off x="4499610" y="198882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Tsingshan</a:t>
            </a:r>
          </a:p>
          <a:p>
            <a:pPr algn="ctr"/>
            <a:r>
              <a:rPr lang="en-US" sz="1000"/>
              <a:t>12.37mmt</a:t>
            </a:r>
          </a:p>
        </p:txBody>
      </p:sp>
      <p:sp>
        <p:nvSpPr>
          <p:cNvPr id="22" name="Rounded Rectangle 21"/>
          <p:cNvSpPr/>
          <p:nvPr/>
        </p:nvSpPr>
        <p:spPr>
          <a:xfrm>
            <a:off x="6617335" y="260096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Shaanxi Steel</a:t>
            </a:r>
          </a:p>
          <a:p>
            <a:pPr algn="ctr"/>
            <a:r>
              <a:rPr lang="en-US" sz="1000"/>
              <a:t>12.39mmt</a:t>
            </a:r>
          </a:p>
          <a:p>
            <a:pPr algn="ctr"/>
            <a:endParaRPr lang="en-US" sz="1000"/>
          </a:p>
        </p:txBody>
      </p:sp>
      <p:sp>
        <p:nvSpPr>
          <p:cNvPr id="23" name="Rounded Rectangle 22"/>
          <p:cNvSpPr/>
          <p:nvPr/>
        </p:nvSpPr>
        <p:spPr>
          <a:xfrm>
            <a:off x="3563620" y="177228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Zenith </a:t>
            </a:r>
          </a:p>
          <a:p>
            <a:pPr algn="ctr"/>
            <a:r>
              <a:rPr lang="en-US" sz="1000"/>
              <a:t>12.76mmt</a:t>
            </a:r>
          </a:p>
        </p:txBody>
      </p:sp>
      <p:sp>
        <p:nvSpPr>
          <p:cNvPr id="24" name="Rounded Rectangle 23"/>
          <p:cNvSpPr/>
          <p:nvPr/>
        </p:nvSpPr>
        <p:spPr>
          <a:xfrm>
            <a:off x="87630" y="335661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Rizhao Steel</a:t>
            </a:r>
          </a:p>
          <a:p>
            <a:pPr algn="ctr"/>
            <a:r>
              <a:rPr lang="en-US" sz="1000"/>
              <a:t>13.57mmt</a:t>
            </a:r>
          </a:p>
        </p:txBody>
      </p:sp>
      <p:sp>
        <p:nvSpPr>
          <p:cNvPr id="25" name="Rounded Rectangle 24"/>
          <p:cNvSpPr/>
          <p:nvPr/>
        </p:nvSpPr>
        <p:spPr>
          <a:xfrm>
            <a:off x="2267585" y="350075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Sanming</a:t>
            </a:r>
          </a:p>
          <a:p>
            <a:pPr algn="ctr"/>
            <a:r>
              <a:rPr lang="en-US" sz="1000"/>
              <a:t>11.4mmt</a:t>
            </a:r>
          </a:p>
        </p:txBody>
      </p:sp>
      <p:sp>
        <p:nvSpPr>
          <p:cNvPr id="26" name="Rounded Rectangle 25"/>
          <p:cNvSpPr/>
          <p:nvPr/>
        </p:nvSpPr>
        <p:spPr>
          <a:xfrm>
            <a:off x="664210" y="393255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Shenglong</a:t>
            </a:r>
          </a:p>
          <a:p>
            <a:pPr algn="ctr"/>
            <a:r>
              <a:rPr lang="en-US" sz="1000"/>
              <a:t>12.16mmt</a:t>
            </a:r>
          </a:p>
        </p:txBody>
      </p:sp>
      <p:sp>
        <p:nvSpPr>
          <p:cNvPr id="27" name="Rounded Rectangle 26"/>
          <p:cNvSpPr/>
          <p:nvPr/>
        </p:nvSpPr>
        <p:spPr>
          <a:xfrm>
            <a:off x="4522006" y="1116477"/>
            <a:ext cx="1108710"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Anyang</a:t>
            </a:r>
          </a:p>
          <a:p>
            <a:pPr algn="ctr"/>
            <a:r>
              <a:rPr lang="en-US" sz="1000" dirty="0"/>
              <a:t>9.5mmt</a:t>
            </a:r>
          </a:p>
        </p:txBody>
      </p:sp>
      <p:sp>
        <p:nvSpPr>
          <p:cNvPr id="28" name="Rounded Rectangle 27"/>
          <p:cNvSpPr/>
          <p:nvPr/>
        </p:nvSpPr>
        <p:spPr>
          <a:xfrm>
            <a:off x="2454910" y="191643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Donghai</a:t>
            </a:r>
          </a:p>
          <a:p>
            <a:pPr algn="ctr"/>
            <a:r>
              <a:rPr lang="en-US" sz="1000"/>
              <a:t>10.42mmt</a:t>
            </a:r>
          </a:p>
        </p:txBody>
      </p:sp>
      <p:sp>
        <p:nvSpPr>
          <p:cNvPr id="29" name="Rounded Rectangle 28"/>
          <p:cNvSpPr/>
          <p:nvPr/>
        </p:nvSpPr>
        <p:spPr>
          <a:xfrm>
            <a:off x="1424940" y="177228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Puyang group</a:t>
            </a:r>
          </a:p>
        </p:txBody>
      </p:sp>
      <p:sp>
        <p:nvSpPr>
          <p:cNvPr id="30" name="Rounded Rectangle 29"/>
          <p:cNvSpPr/>
          <p:nvPr/>
        </p:nvSpPr>
        <p:spPr>
          <a:xfrm>
            <a:off x="5752465" y="206057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Jiuquan</a:t>
            </a:r>
          </a:p>
          <a:p>
            <a:pPr algn="ctr"/>
            <a:r>
              <a:rPr lang="en-US" sz="1000"/>
              <a:t>8.75mmt</a:t>
            </a:r>
          </a:p>
        </p:txBody>
      </p:sp>
      <p:sp>
        <p:nvSpPr>
          <p:cNvPr id="34" name="Rounded Rectangle 33"/>
          <p:cNvSpPr/>
          <p:nvPr/>
        </p:nvSpPr>
        <p:spPr>
          <a:xfrm>
            <a:off x="236855" y="5050155"/>
            <a:ext cx="4719955" cy="1510665"/>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ym typeface="+mn-ea"/>
              </a:rPr>
              <a:t>CR10	41.50%</a:t>
            </a:r>
          </a:p>
          <a:p>
            <a:pPr algn="l"/>
            <a:r>
              <a:rPr lang="en-US" dirty="0">
                <a:sym typeface="+mn-ea"/>
              </a:rPr>
              <a:t>                     Others    58.50%</a:t>
            </a:r>
            <a:endParaRPr lang="en-US" dirty="0"/>
          </a:p>
        </p:txBody>
      </p:sp>
      <p:sp>
        <p:nvSpPr>
          <p:cNvPr id="36" name="Rounded Rectangle 35"/>
          <p:cNvSpPr/>
          <p:nvPr/>
        </p:nvSpPr>
        <p:spPr>
          <a:xfrm>
            <a:off x="7884160" y="198882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Jinan Steel Group</a:t>
            </a:r>
          </a:p>
        </p:txBody>
      </p:sp>
      <p:sp>
        <p:nvSpPr>
          <p:cNvPr id="37" name="Rounded Rectangle 36"/>
          <p:cNvSpPr/>
          <p:nvPr/>
        </p:nvSpPr>
        <p:spPr>
          <a:xfrm>
            <a:off x="899160" y="2838450"/>
            <a:ext cx="969645" cy="590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Nova Wu’an Group</a:t>
            </a:r>
          </a:p>
        </p:txBody>
      </p:sp>
      <p:pic>
        <p:nvPicPr>
          <p:cNvPr id="12" name="Picture 11" descr="200 independant steel plants"/>
          <p:cNvPicPr>
            <a:picLocks noChangeAspect="1"/>
          </p:cNvPicPr>
          <p:nvPr/>
        </p:nvPicPr>
        <p:blipFill>
          <a:blip r:embed="rId4"/>
          <a:stretch>
            <a:fillRect/>
          </a:stretch>
        </p:blipFill>
        <p:spPr>
          <a:xfrm>
            <a:off x="5215255" y="3440870"/>
            <a:ext cx="3912235" cy="3460115"/>
          </a:xfrm>
          <a:prstGeom prst="rect">
            <a:avLst/>
          </a:prstGeom>
          <a:ln>
            <a:noFill/>
          </a:ln>
        </p:spPr>
      </p:pic>
      <p:sp>
        <p:nvSpPr>
          <p:cNvPr id="35" name="Rounded Rectangle 34"/>
          <p:cNvSpPr/>
          <p:nvPr/>
        </p:nvSpPr>
        <p:spPr>
          <a:xfrm>
            <a:off x="6012180" y="4777252"/>
            <a:ext cx="2162175"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200 independent steel plants</a:t>
            </a:r>
          </a:p>
        </p:txBody>
      </p:sp>
      <p:sp>
        <p:nvSpPr>
          <p:cNvPr id="2" name="Rounded Rectangle 1"/>
          <p:cNvSpPr/>
          <p:nvPr/>
        </p:nvSpPr>
        <p:spPr>
          <a:xfrm>
            <a:off x="2954020" y="2326005"/>
            <a:ext cx="2253615" cy="1699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Baowu</a:t>
            </a:r>
            <a:endParaRPr lang="en-US" dirty="0">
              <a:solidFill>
                <a:schemeClr val="tx1"/>
              </a:solidFill>
            </a:endParaRPr>
          </a:p>
          <a:p>
            <a:pPr algn="ctr"/>
            <a:r>
              <a:rPr lang="en-US" sz="1000" dirty="0">
                <a:solidFill>
                  <a:schemeClr val="tx1"/>
                </a:solidFill>
              </a:rPr>
              <a:t>130.05MMT</a:t>
            </a:r>
          </a:p>
          <a:p>
            <a:pPr algn="ctr"/>
            <a:r>
              <a:rPr lang="en-US" sz="1000" dirty="0">
                <a:solidFill>
                  <a:schemeClr val="tx1"/>
                </a:solidFill>
              </a:rPr>
              <a:t>14%</a:t>
            </a:r>
          </a:p>
          <a:p>
            <a:pPr algn="ctr"/>
            <a:endParaRPr lang="en-US" sz="1000" dirty="0"/>
          </a:p>
        </p:txBody>
      </p:sp>
      <p:sp>
        <p:nvSpPr>
          <p:cNvPr id="15" name="Rounded Rectangle 14"/>
          <p:cNvSpPr/>
          <p:nvPr/>
        </p:nvSpPr>
        <p:spPr>
          <a:xfrm>
            <a:off x="179070" y="1208405"/>
            <a:ext cx="1835785" cy="1149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Shagang</a:t>
            </a:r>
          </a:p>
          <a:p>
            <a:pPr algn="ctr"/>
            <a:r>
              <a:rPr lang="en-US" sz="1000"/>
              <a:t>56.81mmt</a:t>
            </a:r>
          </a:p>
        </p:txBody>
      </p:sp>
      <p:sp>
        <p:nvSpPr>
          <p:cNvPr id="9" name="Rounded Rectangle 8"/>
          <p:cNvSpPr/>
          <p:nvPr/>
        </p:nvSpPr>
        <p:spPr>
          <a:xfrm>
            <a:off x="2215515" y="1076960"/>
            <a:ext cx="972820" cy="9118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Shougang</a:t>
            </a:r>
          </a:p>
          <a:p>
            <a:pPr algn="ctr"/>
            <a:r>
              <a:rPr lang="en-US" sz="1000"/>
              <a:t>35.43mmt</a:t>
            </a:r>
          </a:p>
        </p:txBody>
      </p:sp>
      <p:sp>
        <p:nvSpPr>
          <p:cNvPr id="4" name="Rounded Rectangle 3"/>
          <p:cNvSpPr/>
          <p:nvPr/>
        </p:nvSpPr>
        <p:spPr>
          <a:xfrm>
            <a:off x="395605" y="2348865"/>
            <a:ext cx="1115060" cy="8407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Jianlong </a:t>
            </a:r>
          </a:p>
          <a:p>
            <a:pPr algn="ctr"/>
            <a:r>
              <a:rPr lang="en-US" sz="1000"/>
              <a:t>36.71mmt</a:t>
            </a:r>
          </a:p>
        </p:txBody>
      </p:sp>
      <p:sp>
        <p:nvSpPr>
          <p:cNvPr id="10" name="Rounded Rectangle 9"/>
          <p:cNvSpPr/>
          <p:nvPr/>
        </p:nvSpPr>
        <p:spPr>
          <a:xfrm>
            <a:off x="5316220" y="1251585"/>
            <a:ext cx="1379220" cy="10972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HBIS</a:t>
            </a:r>
          </a:p>
          <a:p>
            <a:pPr algn="ctr"/>
            <a:r>
              <a:rPr lang="en-US" sz="1000"/>
              <a:t>41.64mmt</a:t>
            </a:r>
          </a:p>
        </p:txBody>
      </p:sp>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rPr>
              <a:t>Financial struggle</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02</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Ebitda comparison"/>
          <p:cNvPicPr>
            <a:picLocks noChangeAspect="1"/>
          </p:cNvPicPr>
          <p:nvPr/>
        </p:nvPicPr>
        <p:blipFill>
          <a:blip r:embed="rId3"/>
          <a:stretch>
            <a:fillRect/>
          </a:stretch>
        </p:blipFill>
        <p:spPr>
          <a:xfrm>
            <a:off x="107315" y="1196975"/>
            <a:ext cx="8863965" cy="5354320"/>
          </a:xfrm>
          <a:prstGeom prst="rect">
            <a:avLst/>
          </a:prstGeom>
        </p:spPr>
      </p:pic>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rPr>
              <a:t>Demand</a:t>
            </a: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 declines</a:t>
            </a: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03</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6" name="Picture 5" descr="A graph of a construction site&#10;&#10;Description automatically generated">
            <a:extLst>
              <a:ext uri="{FF2B5EF4-FFF2-40B4-BE49-F238E27FC236}">
                <a16:creationId xmlns:a16="http://schemas.microsoft.com/office/drawing/2014/main" id="{52F2BFC8-A446-DA46-1DB1-EF37135D6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80" y="1628800"/>
            <a:ext cx="8049736" cy="4779532"/>
          </a:xfrm>
          <a:prstGeom prst="rect">
            <a:avLst/>
          </a:prstGeom>
        </p:spPr>
      </p:pic>
    </p:spTree>
    <p:extLst>
      <p:ext uri="{BB962C8B-B14F-4D97-AF65-F5344CB8AC3E}">
        <p14:creationId xmlns:p14="http://schemas.microsoft.com/office/powerpoint/2010/main" val="4130174466"/>
      </p:ext>
    </p:extLst>
  </p:cSld>
  <p:clrMapOvr>
    <a:masterClrMapping/>
  </p:clrMapOvr>
  <p:transition>
    <p:wheel spokes="3"/>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19538"/>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rPr>
              <a:t>Export-good hope</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04</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China steel export chart"/>
          <p:cNvPicPr>
            <a:picLocks noChangeAspect="1"/>
          </p:cNvPicPr>
          <p:nvPr/>
        </p:nvPicPr>
        <p:blipFill>
          <a:blip r:embed="rId3"/>
          <a:stretch>
            <a:fillRect/>
          </a:stretch>
        </p:blipFill>
        <p:spPr>
          <a:xfrm>
            <a:off x="106680" y="1091907"/>
            <a:ext cx="8930640" cy="5665470"/>
          </a:xfrm>
          <a:prstGeom prst="rect">
            <a:avLst/>
          </a:prstGeom>
        </p:spPr>
      </p:pic>
    </p:spTree>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0915"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rPr>
              <a:t>Import substitution, high yield business</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05</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5" name="Picture 4" descr="A screenshot of a graph&#10;&#10;Description automatically generated">
            <a:extLst>
              <a:ext uri="{FF2B5EF4-FFF2-40B4-BE49-F238E27FC236}">
                <a16:creationId xmlns:a16="http://schemas.microsoft.com/office/drawing/2014/main" id="{A52173A6-3B6F-908A-1E58-589B51AB6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8361227" cy="3654501"/>
          </a:xfrm>
          <a:prstGeom prst="rect">
            <a:avLst/>
          </a:prstGeom>
        </p:spPr>
      </p:pic>
    </p:spTree>
    <p:extLst>
      <p:ext uri="{BB962C8B-B14F-4D97-AF65-F5344CB8AC3E}">
        <p14:creationId xmlns:p14="http://schemas.microsoft.com/office/powerpoint/2010/main" val="909275134"/>
      </p:ext>
    </p:extLst>
  </p:cSld>
  <p:clrMapOvr>
    <a:masterClrMapping/>
  </p:clrMapOvr>
  <p:transition>
    <p:wheel spokes="3"/>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Rise of EAF </a:t>
            </a: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ea typeface="SimSun" panose="02010600030101010101" pitchFamily="2" charset="-122"/>
              </a:rPr>
              <a:t>06</a:t>
            </a: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sp>
        <p:nvSpPr>
          <p:cNvPr id="6" name="Text Box 5"/>
          <p:cNvSpPr txBox="1"/>
          <p:nvPr/>
        </p:nvSpPr>
        <p:spPr>
          <a:xfrm>
            <a:off x="387985" y="1125220"/>
            <a:ext cx="8066405" cy="1103630"/>
          </a:xfrm>
          <a:prstGeom prst="rect">
            <a:avLst/>
          </a:prstGeom>
          <a:noFill/>
        </p:spPr>
        <p:txBody>
          <a:bodyPr wrap="square" rtlCol="0" anchor="t">
            <a:noAutofit/>
          </a:bodyPr>
          <a:lstStyle/>
          <a:p>
            <a:endParaRPr lang="en-US" altLang="zh-CN">
              <a:sym typeface="+mn-ea"/>
            </a:endParaRPr>
          </a:p>
          <a:p>
            <a:endParaRPr lang="en-US" altLang="zh-CN">
              <a:sym typeface="+mn-ea"/>
            </a:endParaRPr>
          </a:p>
          <a:p>
            <a:r>
              <a:rPr lang="en-US" altLang="zh-CN">
                <a:sym typeface="+mn-ea"/>
              </a:rPr>
              <a:t>2025, 2030 </a:t>
            </a:r>
            <a:r>
              <a:rPr lang="zh-CN" altLang="en-US">
                <a:sym typeface="+mn-ea"/>
              </a:rPr>
              <a:t>用虚线，</a:t>
            </a:r>
            <a:r>
              <a:rPr lang="en-US" altLang="zh-CN">
                <a:sym typeface="+mn-ea"/>
              </a:rPr>
              <a:t>2</a:t>
            </a:r>
            <a:r>
              <a:rPr lang="zh-CN" altLang="en-US">
                <a:sym typeface="+mn-ea"/>
              </a:rPr>
              <a:t>个表都是</a:t>
            </a:r>
          </a:p>
          <a:p>
            <a:endParaRPr lang="zh-CN" altLang="en-US">
              <a:sym typeface="+mn-ea"/>
            </a:endParaRPr>
          </a:p>
        </p:txBody>
      </p:sp>
      <p:pic>
        <p:nvPicPr>
          <p:cNvPr id="5" name="Picture 4" descr="EBIT between BF and EAF"/>
          <p:cNvPicPr>
            <a:picLocks noChangeAspect="1"/>
          </p:cNvPicPr>
          <p:nvPr/>
        </p:nvPicPr>
        <p:blipFill>
          <a:blip r:embed="rId3"/>
          <a:stretch>
            <a:fillRect/>
          </a:stretch>
        </p:blipFill>
        <p:spPr>
          <a:xfrm>
            <a:off x="210185" y="1268730"/>
            <a:ext cx="3858260" cy="5405120"/>
          </a:xfrm>
          <a:prstGeom prst="rect">
            <a:avLst/>
          </a:prstGeom>
          <a:solidFill>
            <a:schemeClr val="bg1"/>
          </a:solidFill>
        </p:spPr>
      </p:pic>
      <p:pic>
        <p:nvPicPr>
          <p:cNvPr id="2" name="Picture 1" descr="China crude steel and scrap"/>
          <p:cNvPicPr>
            <a:picLocks noChangeAspect="1"/>
          </p:cNvPicPr>
          <p:nvPr/>
        </p:nvPicPr>
        <p:blipFill>
          <a:blip r:embed="rId4"/>
          <a:stretch>
            <a:fillRect/>
          </a:stretch>
        </p:blipFill>
        <p:spPr>
          <a:xfrm>
            <a:off x="4067810" y="3925570"/>
            <a:ext cx="4596130" cy="2748280"/>
          </a:xfrm>
          <a:prstGeom prst="rect">
            <a:avLst/>
          </a:prstGeom>
        </p:spPr>
      </p:pic>
      <p:pic>
        <p:nvPicPr>
          <p:cNvPr id="7" name="Picture 6" descr="steel accumulation"/>
          <p:cNvPicPr>
            <a:picLocks noChangeAspect="1"/>
          </p:cNvPicPr>
          <p:nvPr/>
        </p:nvPicPr>
        <p:blipFill>
          <a:blip r:embed="rId5"/>
          <a:stretch>
            <a:fillRect/>
          </a:stretch>
        </p:blipFill>
        <p:spPr>
          <a:xfrm>
            <a:off x="4067810" y="1291590"/>
            <a:ext cx="4591050" cy="2864485"/>
          </a:xfrm>
          <a:prstGeom prst="rect">
            <a:avLst/>
          </a:prstGeom>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0915"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latin typeface="Dubai Light" panose="020B0303030403030204" charset="0"/>
                <a:ea typeface="Microsoft YaHei UI" panose="020B0503020204020204" charset="-122"/>
                <a:cs typeface="Dubai Light" panose="020B0303030403030204" charset="0"/>
              </a:rPr>
              <a:t>Transit from long to flat</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07</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A graph of different colored lines&#10;&#10;Description automatically generated">
            <a:extLst>
              <a:ext uri="{FF2B5EF4-FFF2-40B4-BE49-F238E27FC236}">
                <a16:creationId xmlns:a16="http://schemas.microsoft.com/office/drawing/2014/main" id="{F20BB950-9333-B958-2558-5F56165B8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93" y="1345406"/>
            <a:ext cx="8391195" cy="4936372"/>
          </a:xfrm>
          <a:prstGeom prst="rect">
            <a:avLst/>
          </a:prstGeom>
        </p:spPr>
      </p:pic>
    </p:spTree>
    <p:extLst>
      <p:ext uri="{BB962C8B-B14F-4D97-AF65-F5344CB8AC3E}">
        <p14:creationId xmlns:p14="http://schemas.microsoft.com/office/powerpoint/2010/main" val="2707367089"/>
      </p:ext>
    </p:extLst>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R&amp;D, right track</a:t>
            </a: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ea typeface="SimSun" panose="02010600030101010101" pitchFamily="2" charset="-122"/>
              </a:rPr>
              <a:t>08</a:t>
            </a: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Patent application number"/>
          <p:cNvPicPr>
            <a:picLocks noChangeAspect="1"/>
          </p:cNvPicPr>
          <p:nvPr/>
        </p:nvPicPr>
        <p:blipFill>
          <a:blip r:embed="rId3"/>
          <a:stretch>
            <a:fillRect/>
          </a:stretch>
        </p:blipFill>
        <p:spPr>
          <a:xfrm>
            <a:off x="35560" y="1052830"/>
            <a:ext cx="8827135" cy="5264785"/>
          </a:xfrm>
          <a:prstGeom prst="rect">
            <a:avLst/>
          </a:prstGeom>
        </p:spPr>
      </p:pic>
    </p:spTree>
  </p:cSld>
  <p:clrMapOvr>
    <a:masterClrMapping/>
  </p:clrMapOvr>
  <p:transition>
    <p:wheel spokes="3"/>
  </p:transition>
</p:sld>
</file>

<file path=ppt/tags/tag1.xml><?xml version="1.0" encoding="utf-8"?>
<p:tagLst xmlns:a="http://schemas.openxmlformats.org/drawingml/2006/main" xmlns:r="http://schemas.openxmlformats.org/officeDocument/2006/relationships" xmlns:p="http://schemas.openxmlformats.org/presentationml/2006/main">
  <p:tag name="KSO_WM_DOC_GUID" val="{a0e4ef40-2163-46bd-be6d-a8b45e5407f4}"/>
</p:tagLst>
</file>

<file path=ppt/theme/theme1.xml><?xml version="1.0" encoding="utf-8"?>
<a:theme xmlns:a="http://schemas.openxmlformats.org/drawingml/2006/main" name="儿童插画模板">
  <a:themeElements>
    <a:clrScheme name="儿童插画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儿童插画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儿童插画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儿童插画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儿童插画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儿童插画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儿童插画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儿童插画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儿童插画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儿童插画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儿童插画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儿童插画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儿童插画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儿童插画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283</Words>
  <Application>Microsoft Office PowerPoint</Application>
  <PresentationFormat>On-screen Show (4:3)</PresentationFormat>
  <Paragraphs>109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Agency FB</vt:lpstr>
      <vt:lpstr>Arial</vt:lpstr>
      <vt:lpstr>Calibri</vt:lpstr>
      <vt:lpstr>Dubai Light</vt:lpstr>
      <vt:lpstr>儿童插画模板</vt:lpstr>
      <vt:lpstr>Million Link (China) Investment Ltd. Projector：Hill 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落雪梨花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Gang Xia</cp:lastModifiedBy>
  <cp:revision>141</cp:revision>
  <dcterms:created xsi:type="dcterms:W3CDTF">2013-03-08T09:33:00Z</dcterms:created>
  <dcterms:modified xsi:type="dcterms:W3CDTF">2023-11-18T21:58:35Z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1033-12.2.0.13215</vt:lpwstr>
  </property>
  <property fmtid="{D5CDD505-2E9C-101B-9397-08002B2CF9AE}" pid="3" name="ICV">
    <vt:lpwstr>456E35DBE2A74C3891846DD973BA5892_13</vt:lpwstr>
  </property>
</Properties>
</file>