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61" r:id="rId2"/>
    <p:sldId id="462" r:id="rId3"/>
    <p:sldId id="408" r:id="rId4"/>
    <p:sldId id="451" r:id="rId5"/>
    <p:sldId id="464" r:id="rId6"/>
    <p:sldId id="491" r:id="rId7"/>
    <p:sldId id="452" r:id="rId8"/>
    <p:sldId id="395" r:id="rId9"/>
    <p:sldId id="492" r:id="rId10"/>
    <p:sldId id="454" r:id="rId11"/>
    <p:sldId id="518" r:id="rId12"/>
    <p:sldId id="469" r:id="rId13"/>
    <p:sldId id="501" r:id="rId14"/>
    <p:sldId id="517" r:id="rId15"/>
    <p:sldId id="509" r:id="rId16"/>
    <p:sldId id="388" r:id="rId17"/>
  </p:sldIdLst>
  <p:sldSz cx="9144000" cy="6858000" type="screen4x3"/>
  <p:notesSz cx="6858000" cy="9144000"/>
  <p:custDataLst>
    <p:tags r:id="rId1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75"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g Xia" initial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D2088"/>
    <a:srgbClr val="FF0000"/>
    <a:srgbClr val="009FE7"/>
    <a:srgbClr val="C8E6E8"/>
    <a:srgbClr val="0000CC"/>
    <a:srgbClr val="0066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63" autoAdjust="0"/>
  </p:normalViewPr>
  <p:slideViewPr>
    <p:cSldViewPr showGuides="1">
      <p:cViewPr varScale="1">
        <p:scale>
          <a:sx n="122" d="100"/>
          <a:sy n="122" d="100"/>
        </p:scale>
        <p:origin x="534" y="63"/>
      </p:cViewPr>
      <p:guideLst>
        <p:guide orient="horz" pos="217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g Xia" userId="40317c4c4e5285c4" providerId="LiveId" clId="{338F606F-DAF9-4C30-B39C-A85CD8DD53F8}"/>
    <pc:docChg chg="undo custSel addSld delSld">
      <pc:chgData name="Gang Xia" userId="40317c4c4e5285c4" providerId="LiveId" clId="{338F606F-DAF9-4C30-B39C-A85CD8DD53F8}" dt="2023-10-28T15:30:21.221" v="1" actId="2890"/>
      <pc:docMkLst>
        <pc:docMk/>
      </pc:docMkLst>
      <pc:sldChg chg="add del">
        <pc:chgData name="Gang Xia" userId="40317c4c4e5285c4" providerId="LiveId" clId="{338F606F-DAF9-4C30-B39C-A85CD8DD53F8}" dt="2023-10-28T15:30:21.221" v="1" actId="2890"/>
        <pc:sldMkLst>
          <pc:docMk/>
          <pc:sldMk cId="3199247051" sldId="5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SimSun" panose="02010600030101010101" pitchFamily="2" charset="-122"/>
                <a:cs typeface="+mn-cs"/>
              </a:rPr>
              <a:t>2023/10/28</a:t>
            </a:fld>
            <a:endParaRPr lang="zh-CN" altLang="en-US" strike="noStrike" noProof="1"/>
          </a:p>
        </p:txBody>
      </p:sp>
      <p:sp>
        <p:nvSpPr>
          <p:cNvPr id="717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7173"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SimSun" panose="0201060003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Text Placeholder 2"/>
          <p:cNvSpPr>
            <a:spLocks noGrp="1"/>
          </p:cNvSpPr>
          <p:nvPr>
            <p:ph type="body"/>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Text Placeholder 2"/>
          <p:cNvSpPr>
            <a:spLocks noGrp="1"/>
          </p:cNvSpPr>
          <p:nvPr>
            <p:ph type="body"/>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484313"/>
            <a:ext cx="7772400" cy="1223962"/>
          </a:xfrm>
        </p:spPr>
        <p:txBody>
          <a:bodyPr/>
          <a:lstStyle>
            <a:lvl1pPr algn="ctr">
              <a:defRPr sz="4000"/>
            </a:lvl1pPr>
          </a:lstStyle>
          <a:p>
            <a:pPr fontAlgn="base"/>
            <a:r>
              <a:rPr lang="zh-CN" altLang="en-US" strike="noStrike" noProof="1"/>
              <a:t>单击此处编辑母版标题样式</a:t>
            </a:r>
          </a:p>
        </p:txBody>
      </p:sp>
      <p:sp>
        <p:nvSpPr>
          <p:cNvPr id="2051" name="Rectangle 3"/>
          <p:cNvSpPr>
            <a:spLocks noGrp="1" noChangeArrowheads="1"/>
          </p:cNvSpPr>
          <p:nvPr>
            <p:ph type="subTitle" idx="1"/>
          </p:nvPr>
        </p:nvSpPr>
        <p:spPr>
          <a:xfrm>
            <a:off x="1371600" y="2852738"/>
            <a:ext cx="6400800" cy="1152525"/>
          </a:xfrm>
        </p:spPr>
        <p:txBody>
          <a:bodyPr/>
          <a:lstStyle>
            <a:lvl1pPr marL="0" indent="0" algn="ctr">
              <a:buFontTx/>
              <a:buNone/>
              <a:defRPr sz="3000"/>
            </a:lvl1pPr>
          </a:lstStyle>
          <a:p>
            <a:pPr fontAlgn="base"/>
            <a:r>
              <a:rPr lang="zh-CN" altLang="en-US" strike="noStrike"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2pPr>
      <a:lvl3pPr algn="l" rtl="0" eaLnBrk="0" fontAlgn="base" hangingPunct="0">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3pPr>
      <a:lvl4pPr algn="l" rtl="0" eaLnBrk="0" fontAlgn="base" hangingPunct="0">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4pPr>
      <a:lvl5pPr algn="l" rtl="0" eaLnBrk="0" fontAlgn="base" hangingPunct="0">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5pPr>
      <a:lvl6pPr marL="457200" algn="l" rtl="0" fontAlgn="base">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6pPr>
      <a:lvl7pPr marL="914400" algn="l" rtl="0" fontAlgn="base">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7pPr>
      <a:lvl8pPr marL="1371600" algn="l" rtl="0" fontAlgn="base">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8pPr>
      <a:lvl9pPr marL="1828800" algn="l" rtl="0" fontAlgn="base">
        <a:spcBef>
          <a:spcPct val="0"/>
        </a:spcBef>
        <a:spcAft>
          <a:spcPct val="0"/>
        </a:spcAft>
        <a:defRPr sz="3200" b="1">
          <a:solidFill>
            <a:schemeClr val="tx2"/>
          </a:solidFill>
          <a:latin typeface="Arial" panose="020B0604020202020204" pitchFamily="34" charset="0"/>
          <a:ea typeface="Microsoft YaHei" panose="020B0503020204020204" pitchFamily="34"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8194" name="标题 1"/>
          <p:cNvSpPr>
            <a:spLocks noGrp="1"/>
          </p:cNvSpPr>
          <p:nvPr>
            <p:ph type="title"/>
          </p:nvPr>
        </p:nvSpPr>
        <p:spPr>
          <a:xfrm>
            <a:off x="3130868" y="4508500"/>
            <a:ext cx="4572000" cy="711200"/>
          </a:xfrm>
        </p:spPr>
        <p:txBody>
          <a:bodyPr vert="horz" wrap="square" lIns="91440" tIns="45720" rIns="91440" bIns="45720" anchor="ctr"/>
          <a:lstStyle/>
          <a:p>
            <a:pPr algn="r" eaLnBrk="1" hangingPunct="1">
              <a:lnSpc>
                <a:spcPct val="100000"/>
              </a:lnSpc>
            </a:pPr>
            <a:r>
              <a:rPr lang="en-US" altLang="zh-CN" sz="1800" b="0" dirty="0"/>
              <a:t>Million Link (China) Investment Ltd.</a:t>
            </a:r>
            <a:br>
              <a:rPr lang="en-US" altLang="zh-CN" sz="1800" b="0" dirty="0"/>
            </a:br>
            <a:r>
              <a:rPr lang="en-US" altLang="zh-CN" sz="1800" b="0" dirty="0">
                <a:latin typeface="Calibri" panose="020F0502020204030204" pitchFamily="34" charset="0"/>
                <a:ea typeface="SimSun" panose="02010600030101010101" pitchFamily="2" charset="-122"/>
                <a:sym typeface="+mn-ea"/>
              </a:rPr>
              <a:t>Projector</a:t>
            </a:r>
            <a:r>
              <a:rPr lang="zh-CN" altLang="en-US" sz="1800" b="0" dirty="0">
                <a:latin typeface="Calibri" panose="020F0502020204030204" pitchFamily="34" charset="0"/>
                <a:ea typeface="SimSun" panose="02010600030101010101" pitchFamily="2" charset="-122"/>
                <a:sym typeface="+mn-ea"/>
              </a:rPr>
              <a:t>：</a:t>
            </a:r>
            <a:r>
              <a:rPr lang="en-US" altLang="zh-CN" sz="1800" b="0" dirty="0">
                <a:latin typeface="Calibri" panose="020F0502020204030204" pitchFamily="34" charset="0"/>
                <a:ea typeface="SimSun" panose="02010600030101010101" pitchFamily="2" charset="-122"/>
                <a:sym typeface="+mn-ea"/>
              </a:rPr>
              <a:t>Hill Summer</a:t>
            </a:r>
          </a:p>
        </p:txBody>
      </p:sp>
      <p:sp>
        <p:nvSpPr>
          <p:cNvPr id="8195" name="Text Box 16"/>
          <p:cNvSpPr txBox="1"/>
          <p:nvPr/>
        </p:nvSpPr>
        <p:spPr>
          <a:xfrm>
            <a:off x="1007745" y="1412875"/>
            <a:ext cx="7127875" cy="1599565"/>
          </a:xfrm>
          <a:prstGeom prst="rect">
            <a:avLst/>
          </a:prstGeom>
          <a:noFill/>
          <a:ln w="9525">
            <a:noFill/>
          </a:ln>
          <a:effectLst/>
        </p:spPr>
        <p:txBody>
          <a:bodyPr anchor="t">
            <a:spAutoFit/>
          </a:bodyPr>
          <a:lstStyle/>
          <a:p>
            <a:pPr algn="ctr">
              <a:spcBef>
                <a:spcPct val="50000"/>
              </a:spcBef>
            </a:pPr>
            <a:r>
              <a:rPr lang="en-US" altLang="zh-CN" sz="4400" b="1" dirty="0">
                <a:solidFill>
                  <a:srgbClr val="1D2088"/>
                </a:solidFill>
                <a:latin typeface="Calibri" panose="020F0502020204030204" pitchFamily="34" charset="0"/>
                <a:ea typeface="SimSun" panose="02010600030101010101" pitchFamily="2" charset="-122"/>
              </a:rPr>
              <a:t>China Steel Metamorphosis </a:t>
            </a:r>
          </a:p>
          <a:p>
            <a:pPr algn="ctr">
              <a:spcBef>
                <a:spcPct val="50000"/>
              </a:spcBef>
            </a:pPr>
            <a:r>
              <a:rPr lang="en-US" altLang="zh-CN" sz="1200" b="1" dirty="0">
                <a:solidFill>
                  <a:srgbClr val="1D2088"/>
                </a:solidFill>
                <a:latin typeface="Calibri" panose="020F0502020204030204" pitchFamily="34" charset="0"/>
                <a:ea typeface="SimSun" panose="02010600030101010101" pitchFamily="2" charset="-122"/>
              </a:rPr>
              <a:t>Myth of business scale</a:t>
            </a:r>
          </a:p>
          <a:p>
            <a:pPr algn="ctr">
              <a:spcBef>
                <a:spcPct val="50000"/>
              </a:spcBef>
            </a:pPr>
            <a:endParaRPr lang="en-US" altLang="zh-CN" sz="1200" b="1" dirty="0">
              <a:solidFill>
                <a:srgbClr val="1D2088"/>
              </a:solidFill>
              <a:latin typeface="Calibri" panose="020F0502020204030204" pitchFamily="34" charset="0"/>
              <a:ea typeface="SimSun" panose="02010600030101010101" pitchFamily="2" charset="-122"/>
            </a:endParaRPr>
          </a:p>
          <a:p>
            <a:pPr algn="ctr"/>
            <a:r>
              <a:rPr lang="en-US" sz="1800">
                <a:solidFill>
                  <a:schemeClr val="tx1"/>
                </a:solidFill>
                <a:sym typeface="+mn-ea"/>
              </a:rPr>
              <a:t>-- for CRU Ferroalloys 2023 Orlando</a:t>
            </a:r>
            <a:endParaRPr lang="en-US" altLang="zh-CN" sz="1800" b="1" dirty="0">
              <a:solidFill>
                <a:schemeClr val="tx1"/>
              </a:solidFill>
              <a:latin typeface="Calibri" panose="020F0502020204030204" pitchFamily="34" charset="0"/>
              <a:ea typeface="SimSun" panose="02010600030101010101"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4250">
        <p:wedge/>
      </p:transition>
    </mc:Choice>
    <mc:Fallback xmlns="">
      <p:transition spd="slow">
        <p:wedg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sym typeface="+mn-ea"/>
              </a:rPr>
              <a:t>Priority-Centralize Procurement</a:t>
            </a:r>
            <a:endPar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endParaRP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09</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sp>
        <p:nvSpPr>
          <p:cNvPr id="2" name="Text Box 1"/>
          <p:cNvSpPr txBox="1"/>
          <p:nvPr/>
        </p:nvSpPr>
        <p:spPr>
          <a:xfrm>
            <a:off x="1187450" y="1844675"/>
            <a:ext cx="6751320" cy="4269105"/>
          </a:xfrm>
          <a:prstGeom prst="rect">
            <a:avLst/>
          </a:prstGeom>
          <a:noFill/>
        </p:spPr>
        <p:txBody>
          <a:bodyPr wrap="none" rtlCol="0">
            <a:noAutofit/>
          </a:bodyPr>
          <a:lstStyle/>
          <a:p>
            <a:pPr algn="ctr"/>
            <a:r>
              <a:rPr lang="en-US" altLang="zh-CN" sz="2400">
                <a:sym typeface="+mn-ea"/>
              </a:rPr>
              <a:t>Obei.com.cn </a:t>
            </a:r>
          </a:p>
          <a:p>
            <a:pPr algn="ctr"/>
            <a:endParaRPr lang="en-US" altLang="zh-CN" sz="2400">
              <a:sym typeface="+mn-ea"/>
            </a:endParaRPr>
          </a:p>
          <a:p>
            <a:pPr algn="ctr"/>
            <a:r>
              <a:rPr lang="en-US" altLang="zh-CN" sz="2400">
                <a:sym typeface="+mn-ea"/>
              </a:rPr>
              <a:t>44.5B Yuan </a:t>
            </a:r>
          </a:p>
          <a:p>
            <a:pPr algn="ctr"/>
            <a:r>
              <a:rPr lang="en-US" altLang="zh-CN" sz="2400">
                <a:sym typeface="+mn-ea"/>
              </a:rPr>
              <a:t>spare parts, engineering,equipment</a:t>
            </a:r>
          </a:p>
          <a:p>
            <a:pPr algn="ctr"/>
            <a:r>
              <a:rPr lang="en-US" altLang="zh-CN" sz="2400">
                <a:sym typeface="+mn-ea"/>
              </a:rPr>
              <a:t>More than 10,000 suppliers, </a:t>
            </a:r>
            <a:endParaRPr lang="en-US" altLang="zh-CN" sz="2400"/>
          </a:p>
          <a:p>
            <a:pPr algn="ctr"/>
            <a:r>
              <a:rPr lang="en-US" altLang="zh-CN" sz="2400">
                <a:sym typeface="+mn-ea"/>
              </a:rPr>
              <a:t>More than 800,000 commodity code </a:t>
            </a:r>
          </a:p>
          <a:p>
            <a:pPr algn="ctr"/>
            <a:r>
              <a:rPr lang="en-US" altLang="zh-CN" sz="2400">
                <a:sym typeface="+mn-ea"/>
              </a:rPr>
              <a:t>Baowu+</a:t>
            </a:r>
            <a:endParaRPr lang="en-US" altLang="zh-CN" sz="2400"/>
          </a:p>
        </p:txBody>
      </p:sp>
    </p:spTree>
  </p:cSld>
  <p:clrMapOvr>
    <a:masterClrMapping/>
  </p:clrMapOvr>
  <p:transition>
    <p:wheel spokes="3"/>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Priority-R&amp;D</a:t>
            </a: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10</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3" name="Picture 2" descr="Patent application number"/>
          <p:cNvPicPr>
            <a:picLocks noChangeAspect="1"/>
          </p:cNvPicPr>
          <p:nvPr/>
        </p:nvPicPr>
        <p:blipFill>
          <a:blip r:embed="rId3"/>
          <a:stretch>
            <a:fillRect/>
          </a:stretch>
        </p:blipFill>
        <p:spPr>
          <a:xfrm>
            <a:off x="35560" y="1052830"/>
            <a:ext cx="8827135" cy="5264785"/>
          </a:xfrm>
          <a:prstGeom prst="rect">
            <a:avLst/>
          </a:prstGeom>
        </p:spPr>
      </p:pic>
    </p:spTree>
  </p:cSld>
  <p:clrMapOvr>
    <a:masterClrMapping/>
  </p:clrMapOvr>
  <p:transition>
    <p:wheel spokes="3"/>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Priority-Rise of EAF </a:t>
            </a:r>
          </a:p>
        </p:txBody>
      </p:sp>
      <p:sp>
        <p:nvSpPr>
          <p:cNvPr id="12292" name="TextBox 10"/>
          <p:cNvSpPr txBox="1"/>
          <p:nvPr/>
        </p:nvSpPr>
        <p:spPr>
          <a:xfrm>
            <a:off x="210381" y="264805"/>
            <a:ext cx="543560" cy="52197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11</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sp>
        <p:nvSpPr>
          <p:cNvPr id="6" name="Text Box 5"/>
          <p:cNvSpPr txBox="1"/>
          <p:nvPr/>
        </p:nvSpPr>
        <p:spPr>
          <a:xfrm>
            <a:off x="387985" y="1125220"/>
            <a:ext cx="8066405" cy="1103630"/>
          </a:xfrm>
          <a:prstGeom prst="rect">
            <a:avLst/>
          </a:prstGeom>
          <a:noFill/>
        </p:spPr>
        <p:txBody>
          <a:bodyPr wrap="square" rtlCol="0" anchor="t">
            <a:noAutofit/>
          </a:bodyPr>
          <a:lstStyle/>
          <a:p>
            <a:endParaRPr lang="en-US" altLang="zh-CN">
              <a:sym typeface="+mn-ea"/>
            </a:endParaRPr>
          </a:p>
          <a:p>
            <a:endParaRPr lang="en-US" altLang="zh-CN">
              <a:sym typeface="+mn-ea"/>
            </a:endParaRPr>
          </a:p>
          <a:p>
            <a:r>
              <a:rPr lang="en-US" altLang="zh-CN">
                <a:sym typeface="+mn-ea"/>
              </a:rPr>
              <a:t>2025, 2030 </a:t>
            </a:r>
            <a:r>
              <a:rPr lang="zh-CN" altLang="en-US">
                <a:sym typeface="+mn-ea"/>
              </a:rPr>
              <a:t>用虚线，</a:t>
            </a:r>
            <a:r>
              <a:rPr lang="en-US" altLang="zh-CN">
                <a:sym typeface="+mn-ea"/>
              </a:rPr>
              <a:t>2</a:t>
            </a:r>
            <a:r>
              <a:rPr lang="zh-CN" altLang="en-US">
                <a:sym typeface="+mn-ea"/>
              </a:rPr>
              <a:t>个表都是</a:t>
            </a:r>
          </a:p>
          <a:p>
            <a:endParaRPr lang="zh-CN" altLang="en-US">
              <a:sym typeface="+mn-ea"/>
            </a:endParaRPr>
          </a:p>
        </p:txBody>
      </p:sp>
      <p:pic>
        <p:nvPicPr>
          <p:cNvPr id="5" name="Picture 4" descr="EBIT between BF and EAF"/>
          <p:cNvPicPr>
            <a:picLocks noChangeAspect="1"/>
          </p:cNvPicPr>
          <p:nvPr/>
        </p:nvPicPr>
        <p:blipFill>
          <a:blip r:embed="rId3"/>
          <a:stretch>
            <a:fillRect/>
          </a:stretch>
        </p:blipFill>
        <p:spPr>
          <a:xfrm>
            <a:off x="210185" y="1268730"/>
            <a:ext cx="3858260" cy="5405120"/>
          </a:xfrm>
          <a:prstGeom prst="rect">
            <a:avLst/>
          </a:prstGeom>
          <a:solidFill>
            <a:schemeClr val="bg1"/>
          </a:solidFill>
        </p:spPr>
      </p:pic>
      <p:pic>
        <p:nvPicPr>
          <p:cNvPr id="2" name="Picture 1" descr="China crude steel and scrap"/>
          <p:cNvPicPr>
            <a:picLocks noChangeAspect="1"/>
          </p:cNvPicPr>
          <p:nvPr/>
        </p:nvPicPr>
        <p:blipFill>
          <a:blip r:embed="rId4"/>
          <a:stretch>
            <a:fillRect/>
          </a:stretch>
        </p:blipFill>
        <p:spPr>
          <a:xfrm>
            <a:off x="4067810" y="3925570"/>
            <a:ext cx="4596130" cy="2748280"/>
          </a:xfrm>
          <a:prstGeom prst="rect">
            <a:avLst/>
          </a:prstGeom>
        </p:spPr>
      </p:pic>
      <p:pic>
        <p:nvPicPr>
          <p:cNvPr id="7" name="Picture 6" descr="steel accumulation"/>
          <p:cNvPicPr>
            <a:picLocks noChangeAspect="1"/>
          </p:cNvPicPr>
          <p:nvPr/>
        </p:nvPicPr>
        <p:blipFill>
          <a:blip r:embed="rId5"/>
          <a:stretch>
            <a:fillRect/>
          </a:stretch>
        </p:blipFill>
        <p:spPr>
          <a:xfrm>
            <a:off x="4067810" y="1291590"/>
            <a:ext cx="4591050" cy="2864485"/>
          </a:xfrm>
          <a:prstGeom prst="rect">
            <a:avLst/>
          </a:prstGeom>
        </p:spPr>
      </p:pic>
    </p:spTree>
  </p:cSld>
  <p:clrMapOvr>
    <a:masterClrMapping/>
  </p:clrMapOvr>
  <p:transition>
    <p:wheel spokes="3"/>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Priority-Overseas Investment</a:t>
            </a:r>
          </a:p>
        </p:txBody>
      </p:sp>
      <p:sp>
        <p:nvSpPr>
          <p:cNvPr id="12292" name="TextBox 10"/>
          <p:cNvSpPr txBox="1"/>
          <p:nvPr/>
        </p:nvSpPr>
        <p:spPr>
          <a:xfrm>
            <a:off x="210381" y="264805"/>
            <a:ext cx="543560" cy="52197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12</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graphicFrame>
        <p:nvGraphicFramePr>
          <p:cNvPr id="7" name="Table 6"/>
          <p:cNvGraphicFramePr/>
          <p:nvPr/>
        </p:nvGraphicFramePr>
        <p:xfrm>
          <a:off x="593725" y="1692275"/>
          <a:ext cx="7795260" cy="4480560"/>
        </p:xfrm>
        <a:graphic>
          <a:graphicData uri="http://schemas.openxmlformats.org/drawingml/2006/table">
            <a:tbl>
              <a:tblPr firstRow="1" bandRow="1">
                <a:tableStyleId>{5C22544A-7EE6-4342-B048-85BDC9FD1C3A}</a:tableStyleId>
              </a:tblPr>
              <a:tblGrid>
                <a:gridCol w="3897630">
                  <a:extLst>
                    <a:ext uri="{9D8B030D-6E8A-4147-A177-3AD203B41FA5}">
                      <a16:colId xmlns:a16="http://schemas.microsoft.com/office/drawing/2014/main" val="20000"/>
                    </a:ext>
                  </a:extLst>
                </a:gridCol>
                <a:gridCol w="3897630">
                  <a:extLst>
                    <a:ext uri="{9D8B030D-6E8A-4147-A177-3AD203B41FA5}">
                      <a16:colId xmlns:a16="http://schemas.microsoft.com/office/drawing/2014/main" val="20001"/>
                    </a:ext>
                  </a:extLst>
                </a:gridCol>
              </a:tblGrid>
              <a:tr h="394335">
                <a:tc>
                  <a:txBody>
                    <a:bodyPr/>
                    <a:lstStyle/>
                    <a:p>
                      <a:pPr>
                        <a:buNone/>
                      </a:pPr>
                      <a:r>
                        <a:rPr lang="en-US" altLang="zh-CN" sz="1800" b="0">
                          <a:solidFill>
                            <a:schemeClr val="tx1"/>
                          </a:solidFill>
                          <a:sym typeface="+mn-ea"/>
                        </a:rPr>
                        <a:t>British Steel</a:t>
                      </a:r>
                    </a:p>
                  </a:txBody>
                  <a:tcPr>
                    <a:solidFill>
                      <a:schemeClr val="accent1">
                        <a:alpha val="31000"/>
                      </a:schemeClr>
                    </a:solidFill>
                  </a:tcPr>
                </a:tc>
                <a:tc>
                  <a:txBody>
                    <a:bodyPr/>
                    <a:lstStyle/>
                    <a:p>
                      <a:pPr algn="ctr">
                        <a:buNone/>
                      </a:pPr>
                      <a:r>
                        <a:rPr lang="en-US" altLang="zh-CN" sz="1800" b="0">
                          <a:solidFill>
                            <a:schemeClr val="tx1"/>
                          </a:solidFill>
                          <a:sym typeface="+mn-ea"/>
                        </a:rPr>
                        <a:t>Jingye Group</a:t>
                      </a:r>
                    </a:p>
                  </a:txBody>
                  <a:tcPr>
                    <a:solidFill>
                      <a:schemeClr val="accent1">
                        <a:alpha val="31000"/>
                      </a:schemeClr>
                    </a:solidFill>
                  </a:tcPr>
                </a:tc>
                <a:extLst>
                  <a:ext uri="{0D108BD9-81ED-4DB2-BD59-A6C34878D82A}">
                    <a16:rowId xmlns:a16="http://schemas.microsoft.com/office/drawing/2014/main" val="10000"/>
                  </a:ext>
                </a:extLst>
              </a:tr>
              <a:tr h="394970">
                <a:tc>
                  <a:txBody>
                    <a:bodyPr/>
                    <a:lstStyle/>
                    <a:p>
                      <a:pPr>
                        <a:buNone/>
                      </a:pPr>
                      <a:r>
                        <a:rPr lang="en-US" altLang="zh-CN" sz="1800">
                          <a:sym typeface="+mn-ea"/>
                        </a:rPr>
                        <a:t>Dexin Indonesia</a:t>
                      </a:r>
                    </a:p>
                  </a:txBody>
                  <a:tcPr>
                    <a:solidFill>
                      <a:schemeClr val="accent1">
                        <a:alpha val="31000"/>
                      </a:schemeClr>
                    </a:solidFill>
                  </a:tcPr>
                </a:tc>
                <a:tc>
                  <a:txBody>
                    <a:bodyPr/>
                    <a:lstStyle/>
                    <a:p>
                      <a:pPr algn="ctr">
                        <a:buNone/>
                      </a:pPr>
                      <a:r>
                        <a:rPr lang="en-US" altLang="zh-CN" sz="1800">
                          <a:sym typeface="+mn-ea"/>
                        </a:rPr>
                        <a:t>Dexin Group</a:t>
                      </a:r>
                    </a:p>
                  </a:txBody>
                  <a:tcPr>
                    <a:solidFill>
                      <a:schemeClr val="accent1">
                        <a:alpha val="31000"/>
                      </a:schemeClr>
                    </a:solidFill>
                  </a:tcPr>
                </a:tc>
                <a:extLst>
                  <a:ext uri="{0D108BD9-81ED-4DB2-BD59-A6C34878D82A}">
                    <a16:rowId xmlns:a16="http://schemas.microsoft.com/office/drawing/2014/main" val="10001"/>
                  </a:ext>
                </a:extLst>
              </a:tr>
              <a:tr h="394335">
                <a:tc>
                  <a:txBody>
                    <a:bodyPr/>
                    <a:lstStyle/>
                    <a:p>
                      <a:pPr>
                        <a:buNone/>
                      </a:pPr>
                      <a:r>
                        <a:rPr lang="en-US" altLang="zh-CN" sz="1800">
                          <a:sym typeface="+mn-ea"/>
                        </a:rPr>
                        <a:t>Xinxin Pipe Indonesia</a:t>
                      </a:r>
                    </a:p>
                  </a:txBody>
                  <a:tcPr>
                    <a:solidFill>
                      <a:schemeClr val="accent1">
                        <a:alpha val="31000"/>
                      </a:schemeClr>
                    </a:solidFill>
                  </a:tcPr>
                </a:tc>
                <a:tc>
                  <a:txBody>
                    <a:bodyPr/>
                    <a:lstStyle/>
                    <a:p>
                      <a:pPr algn="ctr">
                        <a:buNone/>
                      </a:pPr>
                      <a:r>
                        <a:rPr lang="en-US" altLang="zh-CN" sz="1800">
                          <a:sym typeface="+mn-ea"/>
                        </a:rPr>
                        <a:t>Xinxin Pipe</a:t>
                      </a:r>
                    </a:p>
                  </a:txBody>
                  <a:tcPr>
                    <a:solidFill>
                      <a:schemeClr val="accent1">
                        <a:alpha val="31000"/>
                      </a:schemeClr>
                    </a:solidFill>
                  </a:tcPr>
                </a:tc>
                <a:extLst>
                  <a:ext uri="{0D108BD9-81ED-4DB2-BD59-A6C34878D82A}">
                    <a16:rowId xmlns:a16="http://schemas.microsoft.com/office/drawing/2014/main" val="10002"/>
                  </a:ext>
                </a:extLst>
              </a:tr>
              <a:tr h="393700">
                <a:tc>
                  <a:txBody>
                    <a:bodyPr/>
                    <a:lstStyle/>
                    <a:p>
                      <a:pPr>
                        <a:buNone/>
                      </a:pPr>
                      <a:r>
                        <a:rPr lang="en-US" altLang="zh-CN" sz="1800">
                          <a:sym typeface="+mn-ea"/>
                        </a:rPr>
                        <a:t>Serbia Smederevo steel  </a:t>
                      </a:r>
                    </a:p>
                  </a:txBody>
                  <a:tcPr>
                    <a:solidFill>
                      <a:schemeClr val="accent1">
                        <a:alpha val="31000"/>
                      </a:schemeClr>
                    </a:solidFill>
                  </a:tcPr>
                </a:tc>
                <a:tc>
                  <a:txBody>
                    <a:bodyPr/>
                    <a:lstStyle/>
                    <a:p>
                      <a:pPr algn="ctr">
                        <a:buNone/>
                      </a:pPr>
                      <a:r>
                        <a:rPr lang="en-US" sz="1800"/>
                        <a:t>HBIS</a:t>
                      </a:r>
                    </a:p>
                  </a:txBody>
                  <a:tcPr>
                    <a:solidFill>
                      <a:schemeClr val="accent1">
                        <a:alpha val="31000"/>
                      </a:schemeClr>
                    </a:solidFill>
                  </a:tcPr>
                </a:tc>
                <a:extLst>
                  <a:ext uri="{0D108BD9-81ED-4DB2-BD59-A6C34878D82A}">
                    <a16:rowId xmlns:a16="http://schemas.microsoft.com/office/drawing/2014/main" val="10003"/>
                  </a:ext>
                </a:extLst>
              </a:tr>
              <a:tr h="662940">
                <a:tc>
                  <a:txBody>
                    <a:bodyPr/>
                    <a:lstStyle/>
                    <a:p>
                      <a:pPr>
                        <a:buNone/>
                      </a:pPr>
                      <a:r>
                        <a:rPr lang="en-US" altLang="zh-CN" sz="1800">
                          <a:sym typeface="+mn-ea"/>
                        </a:rPr>
                        <a:t>SHOUGANG HIERRO PERÚ S.A.A.</a:t>
                      </a:r>
                    </a:p>
                  </a:txBody>
                  <a:tcPr>
                    <a:solidFill>
                      <a:schemeClr val="accent1">
                        <a:alpha val="31000"/>
                      </a:schemeClr>
                    </a:solidFill>
                  </a:tcPr>
                </a:tc>
                <a:tc>
                  <a:txBody>
                    <a:bodyPr/>
                    <a:lstStyle/>
                    <a:p>
                      <a:pPr algn="ctr">
                        <a:buNone/>
                      </a:pPr>
                      <a:r>
                        <a:rPr lang="en-US" altLang="zh-CN" sz="1800">
                          <a:sym typeface="+mn-ea"/>
                        </a:rPr>
                        <a:t>Shougang</a:t>
                      </a:r>
                    </a:p>
                  </a:txBody>
                  <a:tcPr>
                    <a:solidFill>
                      <a:schemeClr val="accent1">
                        <a:alpha val="31000"/>
                      </a:schemeClr>
                    </a:solidFill>
                  </a:tcPr>
                </a:tc>
                <a:extLst>
                  <a:ext uri="{0D108BD9-81ED-4DB2-BD59-A6C34878D82A}">
                    <a16:rowId xmlns:a16="http://schemas.microsoft.com/office/drawing/2014/main" val="10004"/>
                  </a:ext>
                </a:extLst>
              </a:tr>
              <a:tr h="394335">
                <a:tc>
                  <a:txBody>
                    <a:bodyPr/>
                    <a:lstStyle/>
                    <a:p>
                      <a:pPr>
                        <a:buNone/>
                      </a:pPr>
                      <a:r>
                        <a:rPr lang="en-US" sz="1800"/>
                        <a:t>Simandou, Guinea</a:t>
                      </a:r>
                    </a:p>
                  </a:txBody>
                  <a:tcPr>
                    <a:solidFill>
                      <a:schemeClr val="accent1">
                        <a:alpha val="31000"/>
                      </a:schemeClr>
                    </a:solidFill>
                  </a:tcPr>
                </a:tc>
                <a:tc>
                  <a:txBody>
                    <a:bodyPr/>
                    <a:lstStyle/>
                    <a:p>
                      <a:pPr algn="ctr">
                        <a:buNone/>
                      </a:pPr>
                      <a:r>
                        <a:rPr lang="en-US" sz="1800"/>
                        <a:t>China Minerals, Baowu</a:t>
                      </a:r>
                    </a:p>
                  </a:txBody>
                  <a:tcPr>
                    <a:solidFill>
                      <a:schemeClr val="accent1">
                        <a:alpha val="31000"/>
                      </a:schemeClr>
                    </a:solidFill>
                  </a:tcPr>
                </a:tc>
                <a:extLst>
                  <a:ext uri="{0D108BD9-81ED-4DB2-BD59-A6C34878D82A}">
                    <a16:rowId xmlns:a16="http://schemas.microsoft.com/office/drawing/2014/main" val="10005"/>
                  </a:ext>
                </a:extLst>
              </a:tr>
              <a:tr h="394335">
                <a:tc>
                  <a:txBody>
                    <a:bodyPr/>
                    <a:lstStyle/>
                    <a:p>
                      <a:pPr>
                        <a:buNone/>
                      </a:pPr>
                      <a:r>
                        <a:rPr lang="en-US" sz="1800"/>
                        <a:t>Sino Iron, Australia</a:t>
                      </a:r>
                    </a:p>
                  </a:txBody>
                  <a:tcPr>
                    <a:solidFill>
                      <a:schemeClr val="accent1">
                        <a:alpha val="31000"/>
                      </a:schemeClr>
                    </a:solidFill>
                  </a:tcPr>
                </a:tc>
                <a:tc>
                  <a:txBody>
                    <a:bodyPr/>
                    <a:lstStyle/>
                    <a:p>
                      <a:pPr algn="ctr">
                        <a:buNone/>
                      </a:pPr>
                      <a:r>
                        <a:rPr lang="en-US" sz="1800"/>
                        <a:t>Citic Pacific</a:t>
                      </a:r>
                    </a:p>
                  </a:txBody>
                  <a:tcPr>
                    <a:solidFill>
                      <a:schemeClr val="accent1">
                        <a:alpha val="31000"/>
                      </a:schemeClr>
                    </a:solidFill>
                  </a:tcPr>
                </a:tc>
                <a:extLst>
                  <a:ext uri="{0D108BD9-81ED-4DB2-BD59-A6C34878D82A}">
                    <a16:rowId xmlns:a16="http://schemas.microsoft.com/office/drawing/2014/main" val="10006"/>
                  </a:ext>
                </a:extLst>
              </a:tr>
              <a:tr h="394335">
                <a:tc>
                  <a:txBody>
                    <a:bodyPr/>
                    <a:lstStyle/>
                    <a:p>
                      <a:pPr>
                        <a:buNone/>
                      </a:pPr>
                      <a:r>
                        <a:rPr lang="en-US" sz="1800"/>
                        <a:t>PMC, South Africa</a:t>
                      </a:r>
                    </a:p>
                  </a:txBody>
                  <a:tcPr>
                    <a:solidFill>
                      <a:schemeClr val="accent1">
                        <a:alpha val="31000"/>
                      </a:schemeClr>
                    </a:solidFill>
                  </a:tcPr>
                </a:tc>
                <a:tc>
                  <a:txBody>
                    <a:bodyPr/>
                    <a:lstStyle/>
                    <a:p>
                      <a:pPr algn="ctr">
                        <a:buNone/>
                      </a:pPr>
                      <a:r>
                        <a:rPr lang="en-US" sz="1800"/>
                        <a:t>HBIS</a:t>
                      </a:r>
                    </a:p>
                  </a:txBody>
                  <a:tcPr>
                    <a:solidFill>
                      <a:schemeClr val="accent1">
                        <a:alpha val="31000"/>
                      </a:schemeClr>
                    </a:solidFill>
                  </a:tcPr>
                </a:tc>
                <a:extLst>
                  <a:ext uri="{0D108BD9-81ED-4DB2-BD59-A6C34878D82A}">
                    <a16:rowId xmlns:a16="http://schemas.microsoft.com/office/drawing/2014/main" val="10007"/>
                  </a:ext>
                </a:extLst>
              </a:tr>
              <a:tr h="662940">
                <a:tc>
                  <a:txBody>
                    <a:bodyPr/>
                    <a:lstStyle/>
                    <a:p>
                      <a:pPr>
                        <a:buNone/>
                      </a:pPr>
                      <a:r>
                        <a:rPr lang="en-US" sz="1800"/>
                        <a:t>Steel service centres in UK, Spain, Italy, Brazi, India</a:t>
                      </a:r>
                    </a:p>
                  </a:txBody>
                  <a:tcPr>
                    <a:solidFill>
                      <a:schemeClr val="accent1">
                        <a:alpha val="31000"/>
                      </a:schemeClr>
                    </a:solidFill>
                  </a:tcPr>
                </a:tc>
                <a:tc>
                  <a:txBody>
                    <a:bodyPr/>
                    <a:lstStyle/>
                    <a:p>
                      <a:pPr algn="ctr">
                        <a:buNone/>
                      </a:pPr>
                      <a:r>
                        <a:rPr lang="en-US" sz="1800"/>
                        <a:t>Ansteel</a:t>
                      </a:r>
                    </a:p>
                  </a:txBody>
                  <a:tcPr>
                    <a:solidFill>
                      <a:schemeClr val="accent1">
                        <a:alpha val="31000"/>
                      </a:schemeClr>
                    </a:solidFill>
                  </a:tcPr>
                </a:tc>
                <a:extLst>
                  <a:ext uri="{0D108BD9-81ED-4DB2-BD59-A6C34878D82A}">
                    <a16:rowId xmlns:a16="http://schemas.microsoft.com/office/drawing/2014/main" val="10008"/>
                  </a:ext>
                </a:extLst>
              </a:tr>
              <a:tr h="394335">
                <a:tc>
                  <a:txBody>
                    <a:bodyPr/>
                    <a:lstStyle/>
                    <a:p>
                      <a:pPr>
                        <a:buNone/>
                      </a:pPr>
                      <a:endParaRPr lang="en-US"/>
                    </a:p>
                  </a:txBody>
                  <a:tcPr>
                    <a:solidFill>
                      <a:schemeClr val="accent1">
                        <a:alpha val="31000"/>
                      </a:schemeClr>
                    </a:solidFill>
                  </a:tcPr>
                </a:tc>
                <a:tc>
                  <a:txBody>
                    <a:bodyPr/>
                    <a:lstStyle/>
                    <a:p>
                      <a:pPr>
                        <a:buNone/>
                      </a:pPr>
                      <a:endParaRPr lang="en-US"/>
                    </a:p>
                  </a:txBody>
                  <a:tcPr>
                    <a:solidFill>
                      <a:schemeClr val="accent1">
                        <a:alpha val="31000"/>
                      </a:schemeClr>
                    </a:solidFill>
                  </a:tcPr>
                </a:tc>
                <a:extLst>
                  <a:ext uri="{0D108BD9-81ED-4DB2-BD59-A6C34878D82A}">
                    <a16:rowId xmlns:a16="http://schemas.microsoft.com/office/drawing/2014/main" val="10009"/>
                  </a:ext>
                </a:extLst>
              </a:tr>
            </a:tbl>
          </a:graphicData>
        </a:graphic>
      </p:graphicFrame>
    </p:spTree>
  </p:cSld>
  <p:clrMapOvr>
    <a:masterClrMapping/>
  </p:clrMapOvr>
  <p:transition>
    <p:wheel spokes="3"/>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Priority-ESG</a:t>
            </a:r>
          </a:p>
        </p:txBody>
      </p:sp>
      <p:sp>
        <p:nvSpPr>
          <p:cNvPr id="12292" name="TextBox 10"/>
          <p:cNvSpPr txBox="1"/>
          <p:nvPr/>
        </p:nvSpPr>
        <p:spPr>
          <a:xfrm>
            <a:off x="210381" y="264805"/>
            <a:ext cx="543560" cy="52197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13</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graphicFrame>
        <p:nvGraphicFramePr>
          <p:cNvPr id="2" name="Table 1"/>
          <p:cNvGraphicFramePr/>
          <p:nvPr/>
        </p:nvGraphicFramePr>
        <p:xfrm>
          <a:off x="361315" y="1504315"/>
          <a:ext cx="8202930" cy="4824095"/>
        </p:xfrm>
        <a:graphic>
          <a:graphicData uri="http://schemas.openxmlformats.org/drawingml/2006/table">
            <a:tbl>
              <a:tblPr firstRow="1" bandRow="1">
                <a:tableStyleId>{5C22544A-7EE6-4342-B048-85BDC9FD1C3A}</a:tableStyleId>
              </a:tblPr>
              <a:tblGrid>
                <a:gridCol w="4101465">
                  <a:extLst>
                    <a:ext uri="{9D8B030D-6E8A-4147-A177-3AD203B41FA5}">
                      <a16:colId xmlns:a16="http://schemas.microsoft.com/office/drawing/2014/main" val="20000"/>
                    </a:ext>
                  </a:extLst>
                </a:gridCol>
                <a:gridCol w="4101465">
                  <a:extLst>
                    <a:ext uri="{9D8B030D-6E8A-4147-A177-3AD203B41FA5}">
                      <a16:colId xmlns:a16="http://schemas.microsoft.com/office/drawing/2014/main" val="20001"/>
                    </a:ext>
                  </a:extLst>
                </a:gridCol>
              </a:tblGrid>
              <a:tr h="697230">
                <a:tc>
                  <a:txBody>
                    <a:bodyPr/>
                    <a:lstStyle/>
                    <a:p>
                      <a:pPr>
                        <a:buNone/>
                      </a:pPr>
                      <a:endParaRPr lang="en-US"/>
                    </a:p>
                  </a:txBody>
                  <a:tcPr>
                    <a:solidFill>
                      <a:schemeClr val="accent1">
                        <a:alpha val="20000"/>
                      </a:schemeClr>
                    </a:solidFill>
                  </a:tcPr>
                </a:tc>
                <a:tc>
                  <a:txBody>
                    <a:bodyPr/>
                    <a:lstStyle/>
                    <a:p>
                      <a:pPr>
                        <a:buNone/>
                      </a:pPr>
                      <a:endParaRPr lang="en-US"/>
                    </a:p>
                  </a:txBody>
                  <a:tcPr>
                    <a:solidFill>
                      <a:schemeClr val="accent1">
                        <a:alpha val="20000"/>
                      </a:schemeClr>
                    </a:solidFill>
                  </a:tcPr>
                </a:tc>
                <a:extLst>
                  <a:ext uri="{0D108BD9-81ED-4DB2-BD59-A6C34878D82A}">
                    <a16:rowId xmlns:a16="http://schemas.microsoft.com/office/drawing/2014/main" val="10000"/>
                  </a:ext>
                </a:extLst>
              </a:tr>
              <a:tr h="696595">
                <a:tc>
                  <a:txBody>
                    <a:bodyPr/>
                    <a:lstStyle/>
                    <a:p>
                      <a:pPr algn="ctr">
                        <a:buNone/>
                      </a:pPr>
                      <a:r>
                        <a:rPr lang="en-US"/>
                        <a:t>ESG credit level</a:t>
                      </a:r>
                    </a:p>
                  </a:txBody>
                  <a:tcPr>
                    <a:solidFill>
                      <a:schemeClr val="accent1">
                        <a:alpha val="20000"/>
                      </a:schemeClr>
                    </a:solidFill>
                  </a:tcPr>
                </a:tc>
                <a:tc>
                  <a:txBody>
                    <a:bodyPr/>
                    <a:lstStyle/>
                    <a:p>
                      <a:pPr algn="ctr">
                        <a:buNone/>
                      </a:pPr>
                      <a:r>
                        <a:rPr lang="en-US"/>
                        <a:t>Debt default rate</a:t>
                      </a:r>
                    </a:p>
                  </a:txBody>
                  <a:tcPr>
                    <a:solidFill>
                      <a:schemeClr val="accent1">
                        <a:alpha val="20000"/>
                      </a:schemeClr>
                    </a:solidFill>
                  </a:tcPr>
                </a:tc>
                <a:extLst>
                  <a:ext uri="{0D108BD9-81ED-4DB2-BD59-A6C34878D82A}">
                    <a16:rowId xmlns:a16="http://schemas.microsoft.com/office/drawing/2014/main" val="10001"/>
                  </a:ext>
                </a:extLst>
              </a:tr>
              <a:tr h="697230">
                <a:tc>
                  <a:txBody>
                    <a:bodyPr/>
                    <a:lstStyle/>
                    <a:p>
                      <a:pPr algn="ctr">
                        <a:buNone/>
                      </a:pPr>
                      <a:r>
                        <a:rPr lang="en-US"/>
                        <a:t>A</a:t>
                      </a:r>
                    </a:p>
                  </a:txBody>
                  <a:tcPr>
                    <a:solidFill>
                      <a:schemeClr val="accent1">
                        <a:alpha val="20000"/>
                      </a:schemeClr>
                    </a:solidFill>
                  </a:tcPr>
                </a:tc>
                <a:tc>
                  <a:txBody>
                    <a:bodyPr/>
                    <a:lstStyle/>
                    <a:p>
                      <a:pPr algn="ctr">
                        <a:buNone/>
                      </a:pPr>
                      <a:r>
                        <a:rPr lang="en-US"/>
                        <a:t>0.28%</a:t>
                      </a:r>
                    </a:p>
                  </a:txBody>
                  <a:tcPr>
                    <a:solidFill>
                      <a:schemeClr val="accent1">
                        <a:alpha val="20000"/>
                      </a:schemeClr>
                    </a:solidFill>
                  </a:tcPr>
                </a:tc>
                <a:extLst>
                  <a:ext uri="{0D108BD9-81ED-4DB2-BD59-A6C34878D82A}">
                    <a16:rowId xmlns:a16="http://schemas.microsoft.com/office/drawing/2014/main" val="10002"/>
                  </a:ext>
                </a:extLst>
              </a:tr>
              <a:tr h="697230">
                <a:tc>
                  <a:txBody>
                    <a:bodyPr/>
                    <a:lstStyle/>
                    <a:p>
                      <a:pPr algn="ctr">
                        <a:buNone/>
                      </a:pPr>
                      <a:r>
                        <a:rPr lang="en-US"/>
                        <a:t>B</a:t>
                      </a:r>
                    </a:p>
                  </a:txBody>
                  <a:tcPr>
                    <a:solidFill>
                      <a:schemeClr val="accent1">
                        <a:alpha val="20000"/>
                      </a:schemeClr>
                    </a:solidFill>
                  </a:tcPr>
                </a:tc>
                <a:tc>
                  <a:txBody>
                    <a:bodyPr/>
                    <a:lstStyle/>
                    <a:p>
                      <a:pPr algn="ctr">
                        <a:buNone/>
                      </a:pPr>
                      <a:endParaRPr lang="en-US"/>
                    </a:p>
                  </a:txBody>
                  <a:tcPr>
                    <a:solidFill>
                      <a:schemeClr val="accent1">
                        <a:alpha val="20000"/>
                      </a:schemeClr>
                    </a:solidFill>
                  </a:tcPr>
                </a:tc>
                <a:extLst>
                  <a:ext uri="{0D108BD9-81ED-4DB2-BD59-A6C34878D82A}">
                    <a16:rowId xmlns:a16="http://schemas.microsoft.com/office/drawing/2014/main" val="10003"/>
                  </a:ext>
                </a:extLst>
              </a:tr>
              <a:tr h="697230">
                <a:tc>
                  <a:txBody>
                    <a:bodyPr/>
                    <a:lstStyle/>
                    <a:p>
                      <a:pPr algn="ctr">
                        <a:buNone/>
                      </a:pPr>
                      <a:r>
                        <a:rPr lang="en-US"/>
                        <a:t>C</a:t>
                      </a:r>
                    </a:p>
                  </a:txBody>
                  <a:tcPr>
                    <a:solidFill>
                      <a:schemeClr val="accent1">
                        <a:alpha val="20000"/>
                      </a:schemeClr>
                    </a:solidFill>
                  </a:tcPr>
                </a:tc>
                <a:tc>
                  <a:txBody>
                    <a:bodyPr/>
                    <a:lstStyle/>
                    <a:p>
                      <a:pPr algn="ctr">
                        <a:buNone/>
                      </a:pPr>
                      <a:endParaRPr lang="en-US"/>
                    </a:p>
                  </a:txBody>
                  <a:tcPr>
                    <a:solidFill>
                      <a:schemeClr val="accent1">
                        <a:alpha val="20000"/>
                      </a:schemeClr>
                    </a:solidFill>
                  </a:tcPr>
                </a:tc>
                <a:extLst>
                  <a:ext uri="{0D108BD9-81ED-4DB2-BD59-A6C34878D82A}">
                    <a16:rowId xmlns:a16="http://schemas.microsoft.com/office/drawing/2014/main" val="10004"/>
                  </a:ext>
                </a:extLst>
              </a:tr>
              <a:tr h="669290">
                <a:tc>
                  <a:txBody>
                    <a:bodyPr/>
                    <a:lstStyle/>
                    <a:p>
                      <a:pPr algn="ctr">
                        <a:buNone/>
                      </a:pPr>
                      <a:r>
                        <a:rPr lang="en-US"/>
                        <a:t>D</a:t>
                      </a:r>
                    </a:p>
                  </a:txBody>
                  <a:tcPr>
                    <a:solidFill>
                      <a:schemeClr val="accent1">
                        <a:alpha val="20000"/>
                      </a:schemeClr>
                    </a:solidFill>
                  </a:tcPr>
                </a:tc>
                <a:tc>
                  <a:txBody>
                    <a:bodyPr/>
                    <a:lstStyle/>
                    <a:p>
                      <a:pPr algn="ctr">
                        <a:buNone/>
                      </a:pPr>
                      <a:r>
                        <a:rPr lang="en-US"/>
                        <a:t>3.58%</a:t>
                      </a:r>
                    </a:p>
                  </a:txBody>
                  <a:tcPr>
                    <a:solidFill>
                      <a:schemeClr val="accent1">
                        <a:alpha val="20000"/>
                      </a:schemeClr>
                    </a:solidFill>
                  </a:tcPr>
                </a:tc>
                <a:extLst>
                  <a:ext uri="{0D108BD9-81ED-4DB2-BD59-A6C34878D82A}">
                    <a16:rowId xmlns:a16="http://schemas.microsoft.com/office/drawing/2014/main" val="10005"/>
                  </a:ext>
                </a:extLst>
              </a:tr>
              <a:tr h="669290">
                <a:tc gridSpan="2">
                  <a:txBody>
                    <a:bodyPr/>
                    <a:lstStyle/>
                    <a:p>
                      <a:pPr algn="ctr">
                        <a:buNone/>
                      </a:pPr>
                      <a:r>
                        <a:rPr lang="en-US"/>
                        <a:t>Source: Deloitte Green Quantum, from 2015-2022</a:t>
                      </a:r>
                    </a:p>
                  </a:txBody>
                  <a:tcPr>
                    <a:solidFill>
                      <a:schemeClr val="accent1">
                        <a:alpha val="20000"/>
                      </a:schemeClr>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4" name="Flowchart: Merge 3"/>
          <p:cNvSpPr/>
          <p:nvPr/>
        </p:nvSpPr>
        <p:spPr>
          <a:xfrm>
            <a:off x="6264275" y="3429000"/>
            <a:ext cx="356870" cy="398145"/>
          </a:xfrm>
          <a:prstGeom prst="flowChartMerge">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5" name="Flowchart: Merge 4"/>
          <p:cNvSpPr/>
          <p:nvPr/>
        </p:nvSpPr>
        <p:spPr>
          <a:xfrm>
            <a:off x="6264275" y="4149090"/>
            <a:ext cx="356870" cy="398145"/>
          </a:xfrm>
          <a:prstGeom prst="flowChartMerge">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transition>
    <p:wheel spokes="3"/>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Metamorphosis </a:t>
            </a:r>
          </a:p>
        </p:txBody>
      </p:sp>
      <p:sp>
        <p:nvSpPr>
          <p:cNvPr id="12292" name="TextBox 10"/>
          <p:cNvSpPr txBox="1"/>
          <p:nvPr/>
        </p:nvSpPr>
        <p:spPr>
          <a:xfrm>
            <a:off x="210381" y="264805"/>
            <a:ext cx="543560" cy="52197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14</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2" name="Picture 1" descr="Butterfly"/>
          <p:cNvPicPr>
            <a:picLocks noChangeAspect="1"/>
          </p:cNvPicPr>
          <p:nvPr/>
        </p:nvPicPr>
        <p:blipFill>
          <a:blip r:embed="rId3"/>
          <a:srcRect t="16841"/>
          <a:stretch>
            <a:fillRect/>
          </a:stretch>
        </p:blipFill>
        <p:spPr>
          <a:xfrm>
            <a:off x="26670" y="1412875"/>
            <a:ext cx="9031605" cy="4991735"/>
          </a:xfrm>
          <a:prstGeom prst="rect">
            <a:avLst/>
          </a:prstGeom>
          <a:effectLst>
            <a:softEdge rad="1270000"/>
          </a:effectLst>
        </p:spPr>
      </p:pic>
      <p:sp>
        <p:nvSpPr>
          <p:cNvPr id="7" name="Round Same Side Corner Rectangle 6"/>
          <p:cNvSpPr/>
          <p:nvPr/>
        </p:nvSpPr>
        <p:spPr>
          <a:xfrm>
            <a:off x="5002530" y="2924175"/>
            <a:ext cx="1854200" cy="660400"/>
          </a:xfrm>
          <a:prstGeom prst="round2SameRect">
            <a:avLst/>
          </a:prstGeom>
          <a:no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1800" b="1">
                <a:ln>
                  <a:solidFill>
                    <a:schemeClr val="bg1"/>
                  </a:solidFill>
                </a:ln>
                <a:solidFill>
                  <a:schemeClr val="tx1"/>
                </a:solidFill>
              </a:rPr>
              <a:t>Fair</a:t>
            </a:r>
          </a:p>
          <a:p>
            <a:pPr algn="ctr"/>
            <a:r>
              <a:rPr lang="en-US" sz="1800" b="1">
                <a:ln>
                  <a:solidFill>
                    <a:schemeClr val="bg1"/>
                  </a:solidFill>
                </a:ln>
                <a:solidFill>
                  <a:schemeClr val="tx1"/>
                </a:solidFill>
              </a:rPr>
              <a:t>Yield</a:t>
            </a:r>
          </a:p>
        </p:txBody>
      </p:sp>
      <p:sp>
        <p:nvSpPr>
          <p:cNvPr id="3" name="Text Box 2"/>
          <p:cNvSpPr txBox="1"/>
          <p:nvPr/>
        </p:nvSpPr>
        <p:spPr>
          <a:xfrm>
            <a:off x="1763395" y="2924175"/>
            <a:ext cx="3048000" cy="645160"/>
          </a:xfrm>
          <a:prstGeom prst="rect">
            <a:avLst/>
          </a:prstGeom>
          <a:noFill/>
        </p:spPr>
        <p:txBody>
          <a:bodyPr wrap="square" rtlCol="0">
            <a:spAutoFit/>
          </a:bodyPr>
          <a:lstStyle/>
          <a:p>
            <a:pPr algn="ctr"/>
            <a:r>
              <a:rPr lang="en-US" sz="1800" b="1">
                <a:ln>
                  <a:solidFill>
                    <a:schemeClr val="bg1"/>
                  </a:solidFill>
                </a:ln>
                <a:sym typeface="+mn-ea"/>
              </a:rPr>
              <a:t>Higher</a:t>
            </a:r>
          </a:p>
          <a:p>
            <a:pPr algn="ctr"/>
            <a:r>
              <a:rPr lang="en-US" sz="1800" b="1">
                <a:ln>
                  <a:solidFill>
                    <a:schemeClr val="bg1"/>
                  </a:solidFill>
                </a:ln>
                <a:sym typeface="+mn-ea"/>
              </a:rPr>
              <a:t>Quality</a:t>
            </a:r>
          </a:p>
        </p:txBody>
      </p:sp>
      <p:sp>
        <p:nvSpPr>
          <p:cNvPr id="8" name="Text Box 7"/>
          <p:cNvSpPr txBox="1"/>
          <p:nvPr/>
        </p:nvSpPr>
        <p:spPr>
          <a:xfrm>
            <a:off x="1979295" y="4436110"/>
            <a:ext cx="3048000" cy="368300"/>
          </a:xfrm>
          <a:prstGeom prst="rect">
            <a:avLst/>
          </a:prstGeom>
          <a:noFill/>
        </p:spPr>
        <p:txBody>
          <a:bodyPr wrap="square" rtlCol="0">
            <a:spAutoFit/>
          </a:bodyPr>
          <a:lstStyle/>
          <a:p>
            <a:pPr algn="ctr"/>
            <a:r>
              <a:rPr lang="en-US" sz="1800" b="1">
                <a:ln>
                  <a:solidFill>
                    <a:schemeClr val="bg1"/>
                  </a:solidFill>
                </a:ln>
                <a:sym typeface="+mn-ea"/>
              </a:rPr>
              <a:t>Sustainability</a:t>
            </a:r>
          </a:p>
        </p:txBody>
      </p:sp>
      <p:sp>
        <p:nvSpPr>
          <p:cNvPr id="9" name="Text Box 8"/>
          <p:cNvSpPr txBox="1"/>
          <p:nvPr/>
        </p:nvSpPr>
        <p:spPr>
          <a:xfrm>
            <a:off x="4138930" y="4291965"/>
            <a:ext cx="3048000" cy="645160"/>
          </a:xfrm>
          <a:prstGeom prst="rect">
            <a:avLst/>
          </a:prstGeom>
          <a:noFill/>
        </p:spPr>
        <p:txBody>
          <a:bodyPr wrap="square" rtlCol="0">
            <a:spAutoFit/>
          </a:bodyPr>
          <a:lstStyle/>
          <a:p>
            <a:pPr algn="ctr"/>
            <a:r>
              <a:rPr lang="en-US" sz="1800" b="1">
                <a:ln>
                  <a:solidFill>
                    <a:schemeClr val="bg1"/>
                  </a:solidFill>
                </a:ln>
                <a:sym typeface="+mn-ea"/>
              </a:rPr>
              <a:t>Lower</a:t>
            </a:r>
          </a:p>
          <a:p>
            <a:pPr algn="ctr"/>
            <a:r>
              <a:rPr lang="en-US" sz="1800" b="1">
                <a:ln>
                  <a:solidFill>
                    <a:schemeClr val="bg1"/>
                  </a:solidFill>
                </a:ln>
                <a:sym typeface="+mn-ea"/>
              </a:rPr>
              <a:t>Emmision</a:t>
            </a:r>
          </a:p>
        </p:txBody>
      </p:sp>
    </p:spTree>
  </p:cSld>
  <p:clrMapOvr>
    <a:masterClrMapping/>
  </p:clrMapOvr>
  <p:transition>
    <p:wheel spokes="3"/>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8194" name="标题 1"/>
          <p:cNvSpPr>
            <a:spLocks noGrp="1"/>
          </p:cNvSpPr>
          <p:nvPr>
            <p:ph type="title"/>
          </p:nvPr>
        </p:nvSpPr>
        <p:spPr>
          <a:xfrm>
            <a:off x="3130868" y="4508500"/>
            <a:ext cx="4572000" cy="711200"/>
          </a:xfrm>
        </p:spPr>
        <p:txBody>
          <a:bodyPr vert="horz" wrap="square" lIns="91440" tIns="45720" rIns="91440" bIns="45720" anchor="ctr"/>
          <a:lstStyle/>
          <a:p>
            <a:pPr algn="r" eaLnBrk="1" hangingPunct="1">
              <a:lnSpc>
                <a:spcPct val="100000"/>
              </a:lnSpc>
            </a:pPr>
            <a:r>
              <a:rPr lang="en-US" altLang="zh-CN" sz="1800" b="0" dirty="0"/>
              <a:t>millionlink.com</a:t>
            </a:r>
            <a:br>
              <a:rPr lang="en-US" altLang="zh-CN" sz="1800" b="0" dirty="0"/>
            </a:br>
            <a:r>
              <a:rPr lang="en-US" altLang="zh-CN" sz="1800" b="0" dirty="0">
                <a:latin typeface="Calibri" panose="020F0502020204030204" pitchFamily="34" charset="0"/>
                <a:ea typeface="SimSun" panose="02010600030101010101" pitchFamily="2" charset="-122"/>
                <a:sym typeface="+mn-ea"/>
              </a:rPr>
              <a:t>Projector</a:t>
            </a:r>
            <a:r>
              <a:rPr lang="zh-CN" altLang="en-US" sz="1800" b="0" dirty="0">
                <a:latin typeface="Calibri" panose="020F0502020204030204" pitchFamily="34" charset="0"/>
                <a:ea typeface="SimSun" panose="02010600030101010101" pitchFamily="2" charset="-122"/>
                <a:sym typeface="+mn-ea"/>
              </a:rPr>
              <a:t>：</a:t>
            </a:r>
            <a:r>
              <a:rPr lang="en-US" altLang="zh-CN" sz="1800" b="0" dirty="0">
                <a:latin typeface="Calibri" panose="020F0502020204030204" pitchFamily="34" charset="0"/>
                <a:ea typeface="SimSun" panose="02010600030101010101" pitchFamily="2" charset="-122"/>
                <a:sym typeface="+mn-ea"/>
              </a:rPr>
              <a:t>Hill Summer</a:t>
            </a:r>
          </a:p>
        </p:txBody>
      </p:sp>
      <p:sp>
        <p:nvSpPr>
          <p:cNvPr id="8195" name="Text Box 16"/>
          <p:cNvSpPr txBox="1"/>
          <p:nvPr/>
        </p:nvSpPr>
        <p:spPr>
          <a:xfrm>
            <a:off x="1007745" y="2061845"/>
            <a:ext cx="7127875" cy="937260"/>
          </a:xfrm>
          <a:prstGeom prst="rect">
            <a:avLst/>
          </a:prstGeom>
          <a:noFill/>
          <a:ln w="9525">
            <a:noFill/>
          </a:ln>
          <a:effectLst/>
        </p:spPr>
        <p:txBody>
          <a:bodyPr anchor="t">
            <a:spAutoFit/>
          </a:bodyPr>
          <a:lstStyle/>
          <a:p>
            <a:pPr algn="ctr">
              <a:spcBef>
                <a:spcPct val="50000"/>
              </a:spcBef>
            </a:pPr>
            <a:r>
              <a:rPr lang="en-US" altLang="zh-CN" sz="2800" b="1" dirty="0">
                <a:solidFill>
                  <a:srgbClr val="1D2088"/>
                </a:solidFill>
                <a:latin typeface="Calibri" panose="020F0502020204030204" pitchFamily="34" charset="0"/>
                <a:ea typeface="SimSun" panose="02010600030101010101" pitchFamily="2" charset="-122"/>
              </a:rPr>
              <a:t>Develo</a:t>
            </a:r>
            <a:r>
              <a:rPr lang="en-US" altLang="zh-CN" sz="2800" b="1" dirty="0">
                <a:solidFill>
                  <a:srgbClr val="1D2088"/>
                </a:solidFill>
                <a:latin typeface="Calibri" panose="020F0502020204030204" pitchFamily="34" charset="0"/>
              </a:rPr>
              <a:t>p your data driven business</a:t>
            </a:r>
            <a:endParaRPr lang="en-US" altLang="zh-CN" sz="2800" b="1" dirty="0">
              <a:solidFill>
                <a:srgbClr val="1D2088"/>
              </a:solidFill>
              <a:latin typeface="Calibri" panose="020F0502020204030204" pitchFamily="34" charset="0"/>
              <a:ea typeface="SimSun" panose="02010600030101010101" pitchFamily="2" charset="-122"/>
            </a:endParaRPr>
          </a:p>
          <a:p>
            <a:pPr algn="ctr">
              <a:spcBef>
                <a:spcPct val="50000"/>
              </a:spcBef>
            </a:pPr>
            <a:r>
              <a:rPr lang="en-US" sz="1800">
                <a:sym typeface="+mn-ea"/>
              </a:rPr>
              <a:t>-- for CRU Ferroalloys 2023 Orlando</a:t>
            </a:r>
            <a:endParaRPr lang="en-US" altLang="zh-CN" sz="1800" b="1" dirty="0">
              <a:solidFill>
                <a:srgbClr val="1D2088"/>
              </a:solidFill>
              <a:latin typeface="Calibri" panose="020F0502020204030204" pitchFamily="34" charset="0"/>
              <a:ea typeface="SimSun" panose="02010600030101010101" pitchFamily="2" charset="-122"/>
              <a:sym typeface="+mn-ea"/>
            </a:endParaRPr>
          </a:p>
        </p:txBody>
      </p:sp>
      <p:sp>
        <p:nvSpPr>
          <p:cNvPr id="4" name="Text Box 3"/>
          <p:cNvSpPr txBox="1"/>
          <p:nvPr/>
        </p:nvSpPr>
        <p:spPr>
          <a:xfrm>
            <a:off x="467360" y="5948680"/>
            <a:ext cx="8480425" cy="553085"/>
          </a:xfrm>
          <a:prstGeom prst="rect">
            <a:avLst/>
          </a:prstGeom>
          <a:noFill/>
        </p:spPr>
        <p:txBody>
          <a:bodyPr wrap="square" rtlCol="0" anchor="t">
            <a:spAutoFit/>
          </a:bodyPr>
          <a:lstStyle/>
          <a:p>
            <a:r>
              <a:rPr lang="en-US" sz="1000">
                <a:latin typeface="Agency FB" panose="020B0503020202020204" charset="0"/>
                <a:cs typeface="Agency FB" panose="020B0503020202020204" charset="0"/>
              </a:rPr>
              <a:t>Disclaimer</a:t>
            </a:r>
          </a:p>
          <a:p>
            <a:r>
              <a:rPr lang="en-US" sz="1000">
                <a:latin typeface="Agency FB" panose="020B0503020202020204" charset="0"/>
                <a:cs typeface="Agency FB" panose="020B0503020202020204" charset="0"/>
              </a:rPr>
              <a:t>Million Link and/or its subsidiaries endeavour to ensure the accuracy and reliability of the information provided, but do not guarantee its accuracy and reliability and accept no liability (whether in tort or contract or otherwise) for any loss or damage arising from any inaccuracy or omission or from any decision, action or non-action based on or in reliance upon information contained in this presentation.</a:t>
            </a:r>
          </a:p>
        </p:txBody>
      </p:sp>
    </p:spTree>
  </p:cSld>
  <p:clrMapOvr>
    <a:masterClrMapping/>
  </p:clrMapOvr>
  <mc:AlternateContent xmlns:mc="http://schemas.openxmlformats.org/markup-compatibility/2006" xmlns:p14="http://schemas.microsoft.com/office/powerpoint/2010/main">
    <mc:Choice Requires="p14">
      <p:transition spd="slow" p14:dur="4250">
        <p:wedge/>
      </p:transition>
    </mc:Choice>
    <mc:Fallback xmlns="">
      <p:transition spd="slow">
        <p:wedg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China Steel Miracle</a:t>
            </a:r>
          </a:p>
        </p:txBody>
      </p:sp>
      <p:sp>
        <p:nvSpPr>
          <p:cNvPr id="12292" name="TextBox 10"/>
          <p:cNvSpPr txBox="1"/>
          <p:nvPr/>
        </p:nvSpPr>
        <p:spPr>
          <a:xfrm>
            <a:off x="210381" y="264805"/>
            <a:ext cx="543560" cy="52197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01</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4" name="Picture 3" descr="China crude steel upto 2022"/>
          <p:cNvPicPr>
            <a:picLocks noChangeAspect="1"/>
          </p:cNvPicPr>
          <p:nvPr/>
        </p:nvPicPr>
        <p:blipFill>
          <a:blip r:embed="rId3">
            <a:lum bright="12000" contrast="-12000"/>
          </a:blip>
          <a:stretch>
            <a:fillRect/>
          </a:stretch>
        </p:blipFill>
        <p:spPr>
          <a:xfrm>
            <a:off x="42545" y="1226820"/>
            <a:ext cx="8879205" cy="5497830"/>
          </a:xfrm>
          <a:prstGeom prst="rect">
            <a:avLst/>
          </a:prstGeom>
          <a:effectLst>
            <a:glow rad="63500">
              <a:schemeClr val="accent1">
                <a:satMod val="175000"/>
                <a:alpha val="40000"/>
              </a:schemeClr>
            </a:glow>
            <a:outerShdw blurRad="50800" dist="38100" dir="2700000" algn="tl" rotWithShape="0">
              <a:prstClr val="black">
                <a:alpha val="40000"/>
              </a:prstClr>
            </a:outerShdw>
            <a:softEdge rad="31750"/>
          </a:effectLst>
        </p:spPr>
      </p:pic>
      <p:pic>
        <p:nvPicPr>
          <p:cNvPr id="2" name="Picture 1" descr="Total production of crude steel "/>
          <p:cNvPicPr>
            <a:picLocks noChangeAspect="1"/>
          </p:cNvPicPr>
          <p:nvPr/>
        </p:nvPicPr>
        <p:blipFill>
          <a:blip r:embed="rId4"/>
          <a:stretch>
            <a:fillRect/>
          </a:stretch>
        </p:blipFill>
        <p:spPr>
          <a:xfrm>
            <a:off x="107950" y="1226820"/>
            <a:ext cx="8785860" cy="5497830"/>
          </a:xfrm>
          <a:prstGeom prst="rect">
            <a:avLst/>
          </a:prstGeom>
        </p:spPr>
      </p:pic>
    </p:spTree>
  </p:cSld>
  <p:clrMapOvr>
    <a:masterClrMapping/>
  </p:clrMapOvr>
  <p:transition>
    <p:wheel spokes="3"/>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Investors’ Struggle</a:t>
            </a:r>
          </a:p>
        </p:txBody>
      </p:sp>
      <p:sp>
        <p:nvSpPr>
          <p:cNvPr id="12292" name="TextBox 10"/>
          <p:cNvSpPr txBox="1"/>
          <p:nvPr/>
        </p:nvSpPr>
        <p:spPr>
          <a:xfrm>
            <a:off x="210381" y="264805"/>
            <a:ext cx="543560" cy="52197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02</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3" name="Picture 2" descr="Ebitda comparison"/>
          <p:cNvPicPr>
            <a:picLocks noChangeAspect="1"/>
          </p:cNvPicPr>
          <p:nvPr/>
        </p:nvPicPr>
        <p:blipFill>
          <a:blip r:embed="rId3"/>
          <a:stretch>
            <a:fillRect/>
          </a:stretch>
        </p:blipFill>
        <p:spPr>
          <a:xfrm>
            <a:off x="107315" y="1196975"/>
            <a:ext cx="8863965" cy="5354320"/>
          </a:xfrm>
          <a:prstGeom prst="rect">
            <a:avLst/>
          </a:prstGeom>
        </p:spPr>
      </p:pic>
    </p:spTree>
  </p:cSld>
  <p:clrMapOvr>
    <a:masterClrMapping/>
  </p:clrMapOvr>
  <p:transition>
    <p:wheel spokes="3"/>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Challenge Ahead</a:t>
            </a:r>
          </a:p>
        </p:txBody>
      </p:sp>
      <p:sp>
        <p:nvSpPr>
          <p:cNvPr id="12292" name="TextBox 10"/>
          <p:cNvSpPr txBox="1"/>
          <p:nvPr/>
        </p:nvSpPr>
        <p:spPr>
          <a:xfrm>
            <a:off x="210381" y="264805"/>
            <a:ext cx="543560" cy="52197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03</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2" name="Picture 1" descr="China real estate index"/>
          <p:cNvPicPr>
            <a:picLocks noChangeAspect="1"/>
          </p:cNvPicPr>
          <p:nvPr/>
        </p:nvPicPr>
        <p:blipFill>
          <a:blip r:embed="rId3"/>
          <a:stretch>
            <a:fillRect/>
          </a:stretch>
        </p:blipFill>
        <p:spPr>
          <a:xfrm>
            <a:off x="323215" y="1141095"/>
            <a:ext cx="3719195" cy="2416810"/>
          </a:xfrm>
          <a:prstGeom prst="rect">
            <a:avLst/>
          </a:prstGeom>
        </p:spPr>
      </p:pic>
      <p:pic>
        <p:nvPicPr>
          <p:cNvPr id="8" name="Picture 7" descr="China cement output"/>
          <p:cNvPicPr>
            <a:picLocks noChangeAspect="1"/>
          </p:cNvPicPr>
          <p:nvPr/>
        </p:nvPicPr>
        <p:blipFill>
          <a:blip r:embed="rId4"/>
          <a:stretch>
            <a:fillRect/>
          </a:stretch>
        </p:blipFill>
        <p:spPr>
          <a:xfrm>
            <a:off x="107315" y="3645535"/>
            <a:ext cx="3890645" cy="2385695"/>
          </a:xfrm>
          <a:prstGeom prst="rect">
            <a:avLst/>
          </a:prstGeom>
        </p:spPr>
      </p:pic>
      <p:pic>
        <p:nvPicPr>
          <p:cNvPr id="9" name="Picture 8" descr="Property construction activity is finding its floor"/>
          <p:cNvPicPr>
            <a:picLocks noChangeAspect="1"/>
          </p:cNvPicPr>
          <p:nvPr/>
        </p:nvPicPr>
        <p:blipFill>
          <a:blip r:embed="rId5"/>
          <a:stretch>
            <a:fillRect/>
          </a:stretch>
        </p:blipFill>
        <p:spPr>
          <a:xfrm>
            <a:off x="4067810" y="3573145"/>
            <a:ext cx="4267835" cy="2517775"/>
          </a:xfrm>
          <a:prstGeom prst="rect">
            <a:avLst/>
          </a:prstGeom>
        </p:spPr>
      </p:pic>
      <p:pic>
        <p:nvPicPr>
          <p:cNvPr id="3" name="Picture 2" descr="China industries profitabilities"/>
          <p:cNvPicPr>
            <a:picLocks noChangeAspect="1"/>
          </p:cNvPicPr>
          <p:nvPr/>
        </p:nvPicPr>
        <p:blipFill>
          <a:blip r:embed="rId6"/>
          <a:stretch>
            <a:fillRect/>
          </a:stretch>
        </p:blipFill>
        <p:spPr>
          <a:xfrm>
            <a:off x="4140200" y="1137285"/>
            <a:ext cx="4194810" cy="2508250"/>
          </a:xfrm>
          <a:prstGeom prst="rect">
            <a:avLst/>
          </a:prstGeom>
        </p:spPr>
      </p:pic>
    </p:spTree>
  </p:cSld>
  <p:clrMapOvr>
    <a:masterClrMapping/>
  </p:clrMapOvr>
  <p:transition>
    <p:wheel spokes="3"/>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Future is Given</a:t>
            </a:r>
          </a:p>
        </p:txBody>
      </p:sp>
      <p:sp>
        <p:nvSpPr>
          <p:cNvPr id="12292" name="TextBox 10"/>
          <p:cNvSpPr txBox="1"/>
          <p:nvPr/>
        </p:nvSpPr>
        <p:spPr>
          <a:xfrm>
            <a:off x="210381" y="264805"/>
            <a:ext cx="543560" cy="52197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04</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3" name="Picture 2" descr="Steel vs GDB per capita"/>
          <p:cNvPicPr>
            <a:picLocks noChangeAspect="1"/>
          </p:cNvPicPr>
          <p:nvPr/>
        </p:nvPicPr>
        <p:blipFill>
          <a:blip r:embed="rId3"/>
          <a:stretch>
            <a:fillRect/>
          </a:stretch>
        </p:blipFill>
        <p:spPr>
          <a:xfrm>
            <a:off x="650241" y="1125220"/>
            <a:ext cx="4281799" cy="3004820"/>
          </a:xfrm>
          <a:prstGeom prst="rect">
            <a:avLst/>
          </a:prstGeom>
        </p:spPr>
      </p:pic>
      <p:pic>
        <p:nvPicPr>
          <p:cNvPr id="4" name="Picture 3" descr="China vs USA"/>
          <p:cNvPicPr>
            <a:picLocks noChangeAspect="1"/>
          </p:cNvPicPr>
          <p:nvPr/>
        </p:nvPicPr>
        <p:blipFill>
          <a:blip r:embed="rId4"/>
          <a:stretch>
            <a:fillRect/>
          </a:stretch>
        </p:blipFill>
        <p:spPr>
          <a:xfrm>
            <a:off x="827405" y="4077072"/>
            <a:ext cx="6873875" cy="2700020"/>
          </a:xfrm>
          <a:prstGeom prst="rect">
            <a:avLst/>
          </a:prstGeom>
        </p:spPr>
      </p:pic>
    </p:spTree>
  </p:cSld>
  <p:clrMapOvr>
    <a:masterClrMapping/>
  </p:clrMapOvr>
  <p:transition>
    <p:wheel spokes="3"/>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2" name="Rectangles 1"/>
          <p:cNvSpPr/>
          <p:nvPr/>
        </p:nvSpPr>
        <p:spPr>
          <a:xfrm>
            <a:off x="268605" y="4509770"/>
            <a:ext cx="6362065" cy="878840"/>
          </a:xfrm>
          <a:prstGeom prst="rect">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dirty="0">
                <a:solidFill>
                  <a:schemeClr val="tx1"/>
                </a:solidFill>
              </a:rPr>
              <a:t>Vision: Represent national industry, </a:t>
            </a:r>
            <a:r>
              <a:rPr lang="en-US" dirty="0">
                <a:solidFill>
                  <a:srgbClr val="FF0000"/>
                </a:solidFill>
              </a:rPr>
              <a:t>take the responsibility of the state</a:t>
            </a:r>
            <a:r>
              <a:rPr lang="en-US" dirty="0">
                <a:solidFill>
                  <a:schemeClr val="tx1"/>
                </a:solidFill>
              </a:rPr>
              <a:t>, build most competitive steel enterprise.</a:t>
            </a:r>
          </a:p>
        </p:txBody>
      </p:sp>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Priority-Higher Market Share</a:t>
            </a:r>
          </a:p>
        </p:txBody>
      </p:sp>
      <p:sp>
        <p:nvSpPr>
          <p:cNvPr id="12292" name="TextBox 10"/>
          <p:cNvSpPr txBox="1"/>
          <p:nvPr/>
        </p:nvSpPr>
        <p:spPr>
          <a:xfrm>
            <a:off x="210381" y="264805"/>
            <a:ext cx="543560" cy="52197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05</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3"/>
          <a:stretch>
            <a:fillRect/>
          </a:stretch>
        </p:blipFill>
        <p:spPr>
          <a:xfrm>
            <a:off x="7595870" y="210185"/>
            <a:ext cx="969645" cy="633095"/>
          </a:xfrm>
          <a:prstGeom prst="rect">
            <a:avLst/>
          </a:prstGeom>
          <a:noFill/>
          <a:ln w="9525">
            <a:noFill/>
          </a:ln>
        </p:spPr>
      </p:pic>
      <p:graphicFrame>
        <p:nvGraphicFramePr>
          <p:cNvPr id="3" name="Table 2"/>
          <p:cNvGraphicFramePr/>
          <p:nvPr>
            <p:extLst>
              <p:ext uri="{D42A27DB-BD31-4B8C-83A1-F6EECF244321}">
                <p14:modId xmlns:p14="http://schemas.microsoft.com/office/powerpoint/2010/main" val="139666658"/>
              </p:ext>
            </p:extLst>
          </p:nvPr>
        </p:nvGraphicFramePr>
        <p:xfrm>
          <a:off x="2987675" y="1485265"/>
          <a:ext cx="5631180" cy="914400"/>
        </p:xfrm>
        <a:graphic>
          <a:graphicData uri="http://schemas.openxmlformats.org/drawingml/2006/table">
            <a:tbl>
              <a:tblPr firstRow="1" bandRow="1">
                <a:tableStyleId>{5C22544A-7EE6-4342-B048-85BDC9FD1C3A}</a:tableStyleId>
              </a:tblPr>
              <a:tblGrid>
                <a:gridCol w="5631180">
                  <a:extLst>
                    <a:ext uri="{9D8B030D-6E8A-4147-A177-3AD203B41FA5}">
                      <a16:colId xmlns:a16="http://schemas.microsoft.com/office/drawing/2014/main" val="20000"/>
                    </a:ext>
                  </a:extLst>
                </a:gridCol>
              </a:tblGrid>
              <a:tr h="914400">
                <a:tc>
                  <a:txBody>
                    <a:bodyPr/>
                    <a:lstStyle/>
                    <a:p>
                      <a:pPr>
                        <a:buNone/>
                      </a:pPr>
                      <a:r>
                        <a:rPr lang="en-US" dirty="0">
                          <a:solidFill>
                            <a:schemeClr val="tx1"/>
                          </a:solidFill>
                          <a:highlight>
                            <a:srgbClr val="FFFFFF"/>
                          </a:highlight>
                        </a:rPr>
                        <a:t>Requests steel manufacturers </a:t>
                      </a:r>
                      <a:r>
                        <a:rPr lang="en-US" dirty="0">
                          <a:solidFill>
                            <a:srgbClr val="FF0000"/>
                          </a:solidFill>
                          <a:highlight>
                            <a:srgbClr val="FFFFFF"/>
                          </a:highlight>
                        </a:rPr>
                        <a:t>reduce crude steel output</a:t>
                      </a:r>
                      <a:r>
                        <a:rPr lang="en-US" dirty="0">
                          <a:solidFill>
                            <a:schemeClr val="tx1"/>
                          </a:solidFill>
                          <a:highlight>
                            <a:srgbClr val="FFFFFF"/>
                          </a:highlight>
                        </a:rPr>
                        <a:t> voluntarily and </a:t>
                      </a:r>
                      <a:r>
                        <a:rPr lang="en-US" dirty="0" err="1">
                          <a:solidFill>
                            <a:schemeClr val="tx1"/>
                          </a:solidFill>
                          <a:highlight>
                            <a:srgbClr val="FFFFFF"/>
                          </a:highlight>
                        </a:rPr>
                        <a:t>collaborately</a:t>
                      </a:r>
                      <a:r>
                        <a:rPr lang="en-US" dirty="0">
                          <a:solidFill>
                            <a:schemeClr val="tx1"/>
                          </a:solidFill>
                          <a:highlight>
                            <a:srgbClr val="FFFFFF"/>
                          </a:highlight>
                        </a:rPr>
                        <a:t> in order to maintain stability of the market.</a:t>
                      </a: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4" name="Table 3"/>
          <p:cNvGraphicFramePr/>
          <p:nvPr>
            <p:extLst>
              <p:ext uri="{D42A27DB-BD31-4B8C-83A1-F6EECF244321}">
                <p14:modId xmlns:p14="http://schemas.microsoft.com/office/powerpoint/2010/main" val="5946818"/>
              </p:ext>
            </p:extLst>
          </p:nvPr>
        </p:nvGraphicFramePr>
        <p:xfrm>
          <a:off x="268605" y="2708910"/>
          <a:ext cx="6400165" cy="1463040"/>
        </p:xfrm>
        <a:graphic>
          <a:graphicData uri="http://schemas.openxmlformats.org/drawingml/2006/table">
            <a:tbl>
              <a:tblPr firstRow="1" bandRow="1">
                <a:tableStyleId>{5C22544A-7EE6-4342-B048-85BDC9FD1C3A}</a:tableStyleId>
              </a:tblPr>
              <a:tblGrid>
                <a:gridCol w="6400165">
                  <a:extLst>
                    <a:ext uri="{9D8B030D-6E8A-4147-A177-3AD203B41FA5}">
                      <a16:colId xmlns:a16="http://schemas.microsoft.com/office/drawing/2014/main" val="20000"/>
                    </a:ext>
                  </a:extLst>
                </a:gridCol>
              </a:tblGrid>
              <a:tr h="1043940">
                <a:tc>
                  <a:txBody>
                    <a:bodyPr/>
                    <a:lstStyle/>
                    <a:p>
                      <a:pPr>
                        <a:buNone/>
                      </a:pPr>
                      <a:r>
                        <a:rPr lang="en-US" dirty="0">
                          <a:solidFill>
                            <a:schemeClr val="tx2"/>
                          </a:solidFill>
                        </a:rPr>
                        <a:t>Strive to build </a:t>
                      </a:r>
                      <a:r>
                        <a:rPr lang="en-US" dirty="0" err="1">
                          <a:solidFill>
                            <a:schemeClr val="tx2"/>
                          </a:solidFill>
                        </a:rPr>
                        <a:t>Baowu</a:t>
                      </a:r>
                      <a:r>
                        <a:rPr lang="en-US" dirty="0">
                          <a:solidFill>
                            <a:schemeClr val="tx2"/>
                          </a:solidFill>
                        </a:rPr>
                        <a:t> into the most competitive steel material solution provider in the world, with a crude steel production capacity of more than 200 million tons, forming a group of steel products with </a:t>
                      </a:r>
                      <a:r>
                        <a:rPr lang="en-US" dirty="0">
                          <a:solidFill>
                            <a:srgbClr val="FF0000"/>
                          </a:solidFill>
                        </a:rPr>
                        <a:t>high market share </a:t>
                      </a:r>
                      <a:r>
                        <a:rPr lang="en-US" dirty="0">
                          <a:solidFill>
                            <a:schemeClr val="tx2"/>
                          </a:solidFill>
                        </a:rPr>
                        <a:t>and </a:t>
                      </a:r>
                      <a:r>
                        <a:rPr lang="en-US" dirty="0" err="1">
                          <a:solidFill>
                            <a:schemeClr val="tx2"/>
                          </a:solidFill>
                        </a:rPr>
                        <a:t>controling</a:t>
                      </a:r>
                      <a:r>
                        <a:rPr lang="en-US" dirty="0">
                          <a:solidFill>
                            <a:schemeClr val="tx2"/>
                          </a:solidFill>
                        </a:rPr>
                        <a:t> over the market</a:t>
                      </a:r>
                    </a:p>
                  </a:txBody>
                  <a:tcPr>
                    <a:solidFill>
                      <a:schemeClr val="bg1"/>
                    </a:solidFill>
                  </a:tcPr>
                </a:tc>
                <a:extLst>
                  <a:ext uri="{0D108BD9-81ED-4DB2-BD59-A6C34878D82A}">
                    <a16:rowId xmlns:a16="http://schemas.microsoft.com/office/drawing/2014/main" val="10000"/>
                  </a:ext>
                </a:extLst>
              </a:tr>
            </a:tbl>
          </a:graphicData>
        </a:graphic>
      </p:graphicFrame>
      <p:pic>
        <p:nvPicPr>
          <p:cNvPr id="5" name="Picture 4" descr="CISA trademark"/>
          <p:cNvPicPr>
            <a:picLocks noChangeAspect="1"/>
          </p:cNvPicPr>
          <p:nvPr/>
        </p:nvPicPr>
        <p:blipFill>
          <a:blip r:embed="rId4"/>
          <a:stretch>
            <a:fillRect/>
          </a:stretch>
        </p:blipFill>
        <p:spPr>
          <a:xfrm>
            <a:off x="179705" y="1125220"/>
            <a:ext cx="2847975" cy="1609725"/>
          </a:xfrm>
          <a:prstGeom prst="rect">
            <a:avLst/>
          </a:prstGeom>
        </p:spPr>
      </p:pic>
      <p:pic>
        <p:nvPicPr>
          <p:cNvPr id="6" name="Picture 5" descr="Baowu trademark"/>
          <p:cNvPicPr>
            <a:picLocks noChangeAspect="1"/>
          </p:cNvPicPr>
          <p:nvPr/>
        </p:nvPicPr>
        <p:blipFill>
          <a:blip r:embed="rId5"/>
          <a:stretch>
            <a:fillRect/>
          </a:stretch>
        </p:blipFill>
        <p:spPr>
          <a:xfrm>
            <a:off x="6892126" y="3001962"/>
            <a:ext cx="1809750" cy="876935"/>
          </a:xfrm>
          <a:prstGeom prst="rect">
            <a:avLst/>
          </a:prstGeom>
        </p:spPr>
      </p:pic>
      <p:sp>
        <p:nvSpPr>
          <p:cNvPr id="8" name="Text Box 7"/>
          <p:cNvSpPr txBox="1"/>
          <p:nvPr/>
        </p:nvSpPr>
        <p:spPr>
          <a:xfrm>
            <a:off x="268605" y="5803265"/>
            <a:ext cx="6362065" cy="542925"/>
          </a:xfrm>
          <a:prstGeom prst="rect">
            <a:avLst/>
          </a:prstGeom>
          <a:noFill/>
        </p:spPr>
        <p:txBody>
          <a:bodyPr wrap="square" rtlCol="0">
            <a:noAutofit/>
          </a:bodyPr>
          <a:lstStyle/>
          <a:p>
            <a:r>
              <a:rPr lang="en-US" dirty="0"/>
              <a:t>Vision: </a:t>
            </a:r>
            <a:r>
              <a:rPr lang="en-US" dirty="0" err="1"/>
              <a:t>Maitain</a:t>
            </a:r>
            <a:r>
              <a:rPr lang="en-US" dirty="0"/>
              <a:t> the position of China fortune 500 and </a:t>
            </a:r>
            <a:r>
              <a:rPr lang="en-US" dirty="0">
                <a:solidFill>
                  <a:srgbClr val="FF0000"/>
                </a:solidFill>
              </a:rPr>
              <a:t>march to World  fortune 500. </a:t>
            </a:r>
          </a:p>
        </p:txBody>
      </p:sp>
      <p:pic>
        <p:nvPicPr>
          <p:cNvPr id="10" name="Picture 9" descr="HBIS logo"/>
          <p:cNvPicPr>
            <a:picLocks noChangeAspect="1"/>
          </p:cNvPicPr>
          <p:nvPr/>
        </p:nvPicPr>
        <p:blipFill>
          <a:blip r:embed="rId6"/>
          <a:stretch>
            <a:fillRect/>
          </a:stretch>
        </p:blipFill>
        <p:spPr>
          <a:xfrm>
            <a:off x="6669405" y="4725670"/>
            <a:ext cx="2060575" cy="447040"/>
          </a:xfrm>
          <a:prstGeom prst="rect">
            <a:avLst/>
          </a:prstGeom>
        </p:spPr>
      </p:pic>
      <p:pic>
        <p:nvPicPr>
          <p:cNvPr id="7" name="Picture 6" descr="logo_color Liugang"/>
          <p:cNvPicPr>
            <a:picLocks noChangeAspect="1"/>
          </p:cNvPicPr>
          <p:nvPr/>
        </p:nvPicPr>
        <p:blipFill>
          <a:blip r:embed="rId7"/>
          <a:stretch>
            <a:fillRect/>
          </a:stretch>
        </p:blipFill>
        <p:spPr>
          <a:xfrm>
            <a:off x="6732270" y="5661660"/>
            <a:ext cx="1885950" cy="466725"/>
          </a:xfrm>
          <a:prstGeom prst="rect">
            <a:avLst/>
          </a:prstGeom>
        </p:spPr>
      </p:pic>
    </p:spTree>
  </p:cSld>
  <p:clrMapOvr>
    <a:masterClrMapping/>
  </p:clrMapOvr>
  <p:transition>
    <p:wheel spokes="3"/>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Priority-Export</a:t>
            </a:r>
          </a:p>
        </p:txBody>
      </p:sp>
      <p:sp>
        <p:nvSpPr>
          <p:cNvPr id="12292" name="TextBox 10"/>
          <p:cNvSpPr txBox="1"/>
          <p:nvPr/>
        </p:nvSpPr>
        <p:spPr>
          <a:xfrm>
            <a:off x="210381" y="264805"/>
            <a:ext cx="543560" cy="52197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06</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3" name="Picture 2" descr="China steel export chart"/>
          <p:cNvPicPr>
            <a:picLocks noChangeAspect="1"/>
          </p:cNvPicPr>
          <p:nvPr/>
        </p:nvPicPr>
        <p:blipFill>
          <a:blip r:embed="rId3"/>
          <a:stretch>
            <a:fillRect/>
          </a:stretch>
        </p:blipFill>
        <p:spPr>
          <a:xfrm>
            <a:off x="106680" y="1052830"/>
            <a:ext cx="8930640" cy="5665470"/>
          </a:xfrm>
          <a:prstGeom prst="rect">
            <a:avLst/>
          </a:prstGeom>
        </p:spPr>
      </p:pic>
    </p:spTree>
  </p:cSld>
  <p:clrMapOvr>
    <a:masterClrMapping/>
  </p:clrMapOvr>
  <p:transition>
    <p:wheel spokes="3"/>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  Priority-Road to Cartel</a:t>
            </a:r>
          </a:p>
        </p:txBody>
      </p:sp>
      <p:sp>
        <p:nvSpPr>
          <p:cNvPr id="12292" name="TextBox 10"/>
          <p:cNvSpPr txBox="1"/>
          <p:nvPr/>
        </p:nvSpPr>
        <p:spPr>
          <a:xfrm>
            <a:off x="236855" y="260033"/>
            <a:ext cx="543560" cy="52197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ea typeface="SimSun" panose="02010600030101010101" pitchFamily="2" charset="-122"/>
              </a:rPr>
              <a:t>07</a:t>
            </a:r>
          </a:p>
        </p:txBody>
      </p:sp>
      <p:pic>
        <p:nvPicPr>
          <p:cNvPr id="12293" name="Picture 11"/>
          <p:cNvPicPr>
            <a:picLocks noChangeAspect="1"/>
          </p:cNvPicPr>
          <p:nvPr/>
        </p:nvPicPr>
        <p:blipFill>
          <a:blip r:embed="rId3"/>
          <a:stretch>
            <a:fillRect/>
          </a:stretch>
        </p:blipFill>
        <p:spPr>
          <a:xfrm>
            <a:off x="7595870" y="210185"/>
            <a:ext cx="969645" cy="633095"/>
          </a:xfrm>
          <a:prstGeom prst="rect">
            <a:avLst/>
          </a:prstGeom>
          <a:noFill/>
          <a:ln w="9525">
            <a:noFill/>
          </a:ln>
        </p:spPr>
      </p:pic>
      <p:sp>
        <p:nvSpPr>
          <p:cNvPr id="3" name="Rounded Rectangle 2"/>
          <p:cNvSpPr/>
          <p:nvPr/>
        </p:nvSpPr>
        <p:spPr>
          <a:xfrm>
            <a:off x="1331595" y="3356610"/>
            <a:ext cx="1173480" cy="9353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Ansteel</a:t>
            </a:r>
          </a:p>
          <a:p>
            <a:pPr algn="ctr"/>
            <a:r>
              <a:rPr lang="en-US" sz="1000"/>
              <a:t>55.65mmt</a:t>
            </a:r>
          </a:p>
          <a:p>
            <a:pPr algn="ctr"/>
            <a:endParaRPr lang="en-US" sz="1000"/>
          </a:p>
        </p:txBody>
      </p:sp>
      <p:sp>
        <p:nvSpPr>
          <p:cNvPr id="5" name="Rounded Rectangle 4"/>
          <p:cNvSpPr/>
          <p:nvPr/>
        </p:nvSpPr>
        <p:spPr>
          <a:xfrm>
            <a:off x="3347720" y="1146810"/>
            <a:ext cx="978535" cy="4584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Xinxin Pipe</a:t>
            </a:r>
          </a:p>
        </p:txBody>
      </p:sp>
      <p:sp>
        <p:nvSpPr>
          <p:cNvPr id="6" name="Rounded Rectangle 5"/>
          <p:cNvSpPr/>
          <p:nvPr/>
        </p:nvSpPr>
        <p:spPr>
          <a:xfrm>
            <a:off x="6804025" y="1988820"/>
            <a:ext cx="128397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Shandong Steel</a:t>
            </a:r>
          </a:p>
          <a:p>
            <a:pPr algn="ctr"/>
            <a:r>
              <a:rPr lang="en-US" sz="1000"/>
              <a:t>28.25</a:t>
            </a:r>
          </a:p>
        </p:txBody>
      </p:sp>
      <p:sp>
        <p:nvSpPr>
          <p:cNvPr id="7" name="Rounded Rectangle 6"/>
          <p:cNvSpPr/>
          <p:nvPr/>
        </p:nvSpPr>
        <p:spPr>
          <a:xfrm>
            <a:off x="7524115" y="2709545"/>
            <a:ext cx="149098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Hunan Valin</a:t>
            </a:r>
          </a:p>
          <a:p>
            <a:pPr algn="ctr"/>
            <a:r>
              <a:rPr lang="en-US" sz="1000" dirty="0"/>
              <a:t>26.21mmt</a:t>
            </a:r>
          </a:p>
        </p:txBody>
      </p:sp>
      <p:sp>
        <p:nvSpPr>
          <p:cNvPr id="8" name="Rounded Rectangle 7"/>
          <p:cNvSpPr/>
          <p:nvPr/>
        </p:nvSpPr>
        <p:spPr>
          <a:xfrm>
            <a:off x="3779520" y="4077335"/>
            <a:ext cx="99060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Liuzhou</a:t>
            </a:r>
          </a:p>
          <a:p>
            <a:pPr algn="ctr"/>
            <a:r>
              <a:rPr lang="en-US" sz="1000"/>
              <a:t>18.83mmt</a:t>
            </a:r>
          </a:p>
          <a:p>
            <a:pPr algn="ctr"/>
            <a:endParaRPr lang="en-US" sz="1000"/>
          </a:p>
        </p:txBody>
      </p:sp>
      <p:sp>
        <p:nvSpPr>
          <p:cNvPr id="11" name="Rounded Rectangle 10"/>
          <p:cNvSpPr/>
          <p:nvPr/>
        </p:nvSpPr>
        <p:spPr>
          <a:xfrm>
            <a:off x="5485765" y="2636520"/>
            <a:ext cx="104013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Delong</a:t>
            </a:r>
          </a:p>
          <a:p>
            <a:pPr algn="ctr"/>
            <a:r>
              <a:rPr lang="en-US" sz="1000"/>
              <a:t>27.82mmt</a:t>
            </a:r>
          </a:p>
        </p:txBody>
      </p:sp>
      <p:sp>
        <p:nvSpPr>
          <p:cNvPr id="13" name="Rounded Rectangle 12"/>
          <p:cNvSpPr/>
          <p:nvPr/>
        </p:nvSpPr>
        <p:spPr>
          <a:xfrm>
            <a:off x="2699385" y="4076700"/>
            <a:ext cx="86106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Fanda</a:t>
            </a:r>
          </a:p>
          <a:p>
            <a:pPr algn="ctr"/>
            <a:r>
              <a:rPr lang="en-US" sz="1000"/>
              <a:t>19.98mmt</a:t>
            </a:r>
          </a:p>
        </p:txBody>
      </p:sp>
      <p:sp>
        <p:nvSpPr>
          <p:cNvPr id="16" name="Rounded Rectangle 15"/>
          <p:cNvSpPr/>
          <p:nvPr/>
        </p:nvSpPr>
        <p:spPr>
          <a:xfrm>
            <a:off x="2079625" y="2852420"/>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Citic Pacific</a:t>
            </a:r>
          </a:p>
          <a:p>
            <a:pPr algn="ctr"/>
            <a:r>
              <a:rPr lang="en-US" sz="1000"/>
              <a:t>13.97mmt</a:t>
            </a:r>
          </a:p>
        </p:txBody>
      </p:sp>
      <p:sp>
        <p:nvSpPr>
          <p:cNvPr id="18" name="Rounded Rectangle 17"/>
          <p:cNvSpPr/>
          <p:nvPr/>
        </p:nvSpPr>
        <p:spPr>
          <a:xfrm>
            <a:off x="7884160" y="125666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SinoGiant</a:t>
            </a:r>
          </a:p>
          <a:p>
            <a:pPr algn="ctr"/>
            <a:r>
              <a:rPr lang="en-US" sz="1000"/>
              <a:t>14.34mmt</a:t>
            </a:r>
          </a:p>
        </p:txBody>
      </p:sp>
      <p:sp>
        <p:nvSpPr>
          <p:cNvPr id="19" name="Rounded Rectangle 18"/>
          <p:cNvSpPr/>
          <p:nvPr/>
        </p:nvSpPr>
        <p:spPr>
          <a:xfrm>
            <a:off x="6548755" y="112458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Jingye</a:t>
            </a:r>
          </a:p>
          <a:p>
            <a:pPr algn="ctr"/>
            <a:r>
              <a:rPr lang="en-US" sz="1000"/>
              <a:t>15.38mmt</a:t>
            </a:r>
          </a:p>
        </p:txBody>
      </p:sp>
      <p:sp>
        <p:nvSpPr>
          <p:cNvPr id="20" name="Rounded Rectangle 19"/>
          <p:cNvSpPr/>
          <p:nvPr/>
        </p:nvSpPr>
        <p:spPr>
          <a:xfrm>
            <a:off x="1619250" y="230060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baotou Steel</a:t>
            </a:r>
          </a:p>
          <a:p>
            <a:pPr algn="ctr"/>
            <a:r>
              <a:rPr lang="en-US" sz="1000"/>
              <a:t>16.45mmt</a:t>
            </a:r>
          </a:p>
        </p:txBody>
      </p:sp>
      <p:sp>
        <p:nvSpPr>
          <p:cNvPr id="21" name="Rounded Rectangle 20"/>
          <p:cNvSpPr/>
          <p:nvPr/>
        </p:nvSpPr>
        <p:spPr>
          <a:xfrm>
            <a:off x="4499610" y="1988820"/>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Tsingshan</a:t>
            </a:r>
          </a:p>
          <a:p>
            <a:pPr algn="ctr"/>
            <a:r>
              <a:rPr lang="en-US" sz="1000"/>
              <a:t>12.37mmt</a:t>
            </a:r>
          </a:p>
        </p:txBody>
      </p:sp>
      <p:sp>
        <p:nvSpPr>
          <p:cNvPr id="22" name="Rounded Rectangle 21"/>
          <p:cNvSpPr/>
          <p:nvPr/>
        </p:nvSpPr>
        <p:spPr>
          <a:xfrm>
            <a:off x="6617335" y="2600960"/>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Shaanxi Steel</a:t>
            </a:r>
          </a:p>
          <a:p>
            <a:pPr algn="ctr"/>
            <a:r>
              <a:rPr lang="en-US" sz="1000"/>
              <a:t>12.39mmt</a:t>
            </a:r>
          </a:p>
          <a:p>
            <a:pPr algn="ctr"/>
            <a:endParaRPr lang="en-US" sz="1000"/>
          </a:p>
        </p:txBody>
      </p:sp>
      <p:sp>
        <p:nvSpPr>
          <p:cNvPr id="23" name="Rounded Rectangle 22"/>
          <p:cNvSpPr/>
          <p:nvPr/>
        </p:nvSpPr>
        <p:spPr>
          <a:xfrm>
            <a:off x="3563620" y="177228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Zenith </a:t>
            </a:r>
          </a:p>
          <a:p>
            <a:pPr algn="ctr"/>
            <a:r>
              <a:rPr lang="en-US" sz="1000"/>
              <a:t>12.76mmt</a:t>
            </a:r>
          </a:p>
        </p:txBody>
      </p:sp>
      <p:sp>
        <p:nvSpPr>
          <p:cNvPr id="24" name="Rounded Rectangle 23"/>
          <p:cNvSpPr/>
          <p:nvPr/>
        </p:nvSpPr>
        <p:spPr>
          <a:xfrm>
            <a:off x="87630" y="3356610"/>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Rizhao Steel</a:t>
            </a:r>
          </a:p>
          <a:p>
            <a:pPr algn="ctr"/>
            <a:r>
              <a:rPr lang="en-US" sz="1000"/>
              <a:t>13.57mmt</a:t>
            </a:r>
          </a:p>
        </p:txBody>
      </p:sp>
      <p:sp>
        <p:nvSpPr>
          <p:cNvPr id="25" name="Rounded Rectangle 24"/>
          <p:cNvSpPr/>
          <p:nvPr/>
        </p:nvSpPr>
        <p:spPr>
          <a:xfrm>
            <a:off x="2267585" y="350075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Sanming</a:t>
            </a:r>
          </a:p>
          <a:p>
            <a:pPr algn="ctr"/>
            <a:r>
              <a:rPr lang="en-US" sz="1000"/>
              <a:t>11.4mmt</a:t>
            </a:r>
          </a:p>
        </p:txBody>
      </p:sp>
      <p:sp>
        <p:nvSpPr>
          <p:cNvPr id="26" name="Rounded Rectangle 25"/>
          <p:cNvSpPr/>
          <p:nvPr/>
        </p:nvSpPr>
        <p:spPr>
          <a:xfrm>
            <a:off x="664210" y="393255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Shenglong</a:t>
            </a:r>
          </a:p>
          <a:p>
            <a:pPr algn="ctr"/>
            <a:r>
              <a:rPr lang="en-US" sz="1000"/>
              <a:t>12.16mmt</a:t>
            </a:r>
          </a:p>
        </p:txBody>
      </p:sp>
      <p:sp>
        <p:nvSpPr>
          <p:cNvPr id="27" name="Rounded Rectangle 26"/>
          <p:cNvSpPr/>
          <p:nvPr/>
        </p:nvSpPr>
        <p:spPr>
          <a:xfrm>
            <a:off x="4522006" y="1116477"/>
            <a:ext cx="1108710"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Anyang</a:t>
            </a:r>
          </a:p>
          <a:p>
            <a:pPr algn="ctr"/>
            <a:r>
              <a:rPr lang="en-US" sz="1000" dirty="0"/>
              <a:t>9.5mmt</a:t>
            </a:r>
          </a:p>
        </p:txBody>
      </p:sp>
      <p:sp>
        <p:nvSpPr>
          <p:cNvPr id="28" name="Rounded Rectangle 27"/>
          <p:cNvSpPr/>
          <p:nvPr/>
        </p:nvSpPr>
        <p:spPr>
          <a:xfrm>
            <a:off x="2454910" y="1916430"/>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Donghai</a:t>
            </a:r>
          </a:p>
          <a:p>
            <a:pPr algn="ctr"/>
            <a:r>
              <a:rPr lang="en-US" sz="1000"/>
              <a:t>10.42mmt</a:t>
            </a:r>
          </a:p>
        </p:txBody>
      </p:sp>
      <p:sp>
        <p:nvSpPr>
          <p:cNvPr id="29" name="Rounded Rectangle 28"/>
          <p:cNvSpPr/>
          <p:nvPr/>
        </p:nvSpPr>
        <p:spPr>
          <a:xfrm>
            <a:off x="1424940" y="177228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Puyang group</a:t>
            </a:r>
          </a:p>
        </p:txBody>
      </p:sp>
      <p:sp>
        <p:nvSpPr>
          <p:cNvPr id="30" name="Rounded Rectangle 29"/>
          <p:cNvSpPr/>
          <p:nvPr/>
        </p:nvSpPr>
        <p:spPr>
          <a:xfrm>
            <a:off x="5752465" y="2060575"/>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Jiuquan</a:t>
            </a:r>
          </a:p>
          <a:p>
            <a:pPr algn="ctr"/>
            <a:r>
              <a:rPr lang="en-US" sz="1000"/>
              <a:t>8.75mmt</a:t>
            </a:r>
          </a:p>
        </p:txBody>
      </p:sp>
      <p:sp>
        <p:nvSpPr>
          <p:cNvPr id="34" name="Rounded Rectangle 33"/>
          <p:cNvSpPr/>
          <p:nvPr/>
        </p:nvSpPr>
        <p:spPr>
          <a:xfrm>
            <a:off x="236855" y="5050155"/>
            <a:ext cx="4719955" cy="1510665"/>
          </a:xfrm>
          <a:prstGeom prst="round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ym typeface="+mn-ea"/>
              </a:rPr>
              <a:t>CR10	41.50%</a:t>
            </a:r>
          </a:p>
          <a:p>
            <a:pPr algn="l"/>
            <a:r>
              <a:rPr lang="en-US" dirty="0">
                <a:sym typeface="+mn-ea"/>
              </a:rPr>
              <a:t>                     Others    58.50%</a:t>
            </a:r>
            <a:endParaRPr lang="en-US" dirty="0"/>
          </a:p>
        </p:txBody>
      </p:sp>
      <p:sp>
        <p:nvSpPr>
          <p:cNvPr id="36" name="Rounded Rectangle 35"/>
          <p:cNvSpPr/>
          <p:nvPr/>
        </p:nvSpPr>
        <p:spPr>
          <a:xfrm>
            <a:off x="7884160" y="1988820"/>
            <a:ext cx="110871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Jinan Steel Group</a:t>
            </a:r>
          </a:p>
        </p:txBody>
      </p:sp>
      <p:sp>
        <p:nvSpPr>
          <p:cNvPr id="37" name="Rounded Rectangle 36"/>
          <p:cNvSpPr/>
          <p:nvPr/>
        </p:nvSpPr>
        <p:spPr>
          <a:xfrm>
            <a:off x="899160" y="2838450"/>
            <a:ext cx="969645" cy="590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Nova Wu’an Group</a:t>
            </a:r>
          </a:p>
        </p:txBody>
      </p:sp>
      <p:pic>
        <p:nvPicPr>
          <p:cNvPr id="12" name="Picture 11" descr="200 independant steel plants"/>
          <p:cNvPicPr>
            <a:picLocks noChangeAspect="1"/>
          </p:cNvPicPr>
          <p:nvPr/>
        </p:nvPicPr>
        <p:blipFill>
          <a:blip r:embed="rId4"/>
          <a:stretch>
            <a:fillRect/>
          </a:stretch>
        </p:blipFill>
        <p:spPr>
          <a:xfrm>
            <a:off x="5215255" y="3440870"/>
            <a:ext cx="3912235" cy="3460115"/>
          </a:xfrm>
          <a:prstGeom prst="rect">
            <a:avLst/>
          </a:prstGeom>
          <a:ln>
            <a:noFill/>
          </a:ln>
        </p:spPr>
      </p:pic>
      <p:sp>
        <p:nvSpPr>
          <p:cNvPr id="35" name="Rounded Rectangle 34"/>
          <p:cNvSpPr/>
          <p:nvPr/>
        </p:nvSpPr>
        <p:spPr>
          <a:xfrm>
            <a:off x="6012180" y="4777252"/>
            <a:ext cx="2162175" cy="914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200 independent steel plants</a:t>
            </a:r>
          </a:p>
        </p:txBody>
      </p:sp>
      <p:sp>
        <p:nvSpPr>
          <p:cNvPr id="2" name="Rounded Rectangle 1"/>
          <p:cNvSpPr/>
          <p:nvPr/>
        </p:nvSpPr>
        <p:spPr>
          <a:xfrm>
            <a:off x="2954020" y="2326005"/>
            <a:ext cx="2253615" cy="1699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Baowu</a:t>
            </a:r>
            <a:endParaRPr lang="en-US" dirty="0">
              <a:solidFill>
                <a:schemeClr val="tx1"/>
              </a:solidFill>
            </a:endParaRPr>
          </a:p>
          <a:p>
            <a:pPr algn="ctr"/>
            <a:r>
              <a:rPr lang="en-US" sz="1000" dirty="0">
                <a:solidFill>
                  <a:schemeClr val="tx1"/>
                </a:solidFill>
              </a:rPr>
              <a:t>130.05MMT</a:t>
            </a:r>
          </a:p>
          <a:p>
            <a:pPr algn="ctr"/>
            <a:r>
              <a:rPr lang="en-US" sz="1000" dirty="0">
                <a:solidFill>
                  <a:schemeClr val="tx1"/>
                </a:solidFill>
              </a:rPr>
              <a:t>14%</a:t>
            </a:r>
          </a:p>
          <a:p>
            <a:pPr algn="ctr"/>
            <a:endParaRPr lang="en-US" sz="1000" dirty="0"/>
          </a:p>
        </p:txBody>
      </p:sp>
      <p:sp>
        <p:nvSpPr>
          <p:cNvPr id="15" name="Rounded Rectangle 14"/>
          <p:cNvSpPr/>
          <p:nvPr/>
        </p:nvSpPr>
        <p:spPr>
          <a:xfrm>
            <a:off x="179070" y="1208405"/>
            <a:ext cx="1835785" cy="114998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Shagang</a:t>
            </a:r>
          </a:p>
          <a:p>
            <a:pPr algn="ctr"/>
            <a:r>
              <a:rPr lang="en-US" sz="1000"/>
              <a:t>56.81mmt</a:t>
            </a:r>
          </a:p>
        </p:txBody>
      </p:sp>
      <p:sp>
        <p:nvSpPr>
          <p:cNvPr id="9" name="Rounded Rectangle 8"/>
          <p:cNvSpPr/>
          <p:nvPr/>
        </p:nvSpPr>
        <p:spPr>
          <a:xfrm>
            <a:off x="2215515" y="1076960"/>
            <a:ext cx="972820" cy="9118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Shougang</a:t>
            </a:r>
          </a:p>
          <a:p>
            <a:pPr algn="ctr"/>
            <a:r>
              <a:rPr lang="en-US" sz="1000"/>
              <a:t>35.43mmt</a:t>
            </a:r>
          </a:p>
        </p:txBody>
      </p:sp>
      <p:sp>
        <p:nvSpPr>
          <p:cNvPr id="4" name="Rounded Rectangle 3"/>
          <p:cNvSpPr/>
          <p:nvPr/>
        </p:nvSpPr>
        <p:spPr>
          <a:xfrm>
            <a:off x="395605" y="2348865"/>
            <a:ext cx="1115060" cy="8407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Jianlong </a:t>
            </a:r>
          </a:p>
          <a:p>
            <a:pPr algn="ctr"/>
            <a:r>
              <a:rPr lang="en-US" sz="1000"/>
              <a:t>36.71mmt</a:t>
            </a:r>
          </a:p>
        </p:txBody>
      </p:sp>
      <p:sp>
        <p:nvSpPr>
          <p:cNvPr id="10" name="Rounded Rectangle 9"/>
          <p:cNvSpPr/>
          <p:nvPr/>
        </p:nvSpPr>
        <p:spPr>
          <a:xfrm>
            <a:off x="5316220" y="1251585"/>
            <a:ext cx="1379220" cy="10972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HBIS</a:t>
            </a:r>
          </a:p>
          <a:p>
            <a:pPr algn="ctr"/>
            <a:r>
              <a:rPr lang="en-US" sz="1000"/>
              <a:t>41.64mmt</a:t>
            </a:r>
          </a:p>
        </p:txBody>
      </p:sp>
    </p:spTree>
  </p:cSld>
  <p:clrMapOvr>
    <a:masterClrMapping/>
  </p:clrMapOvr>
  <p:transition>
    <p:wheel spokes="3"/>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000"/>
          </a:blip>
          <a:stretch>
            <a:fillRect l="10000" t="15000" r="10000" b="15000"/>
          </a:stretch>
        </a:blipFill>
        <a:effectLst/>
      </p:bgPr>
    </p:bg>
    <p:spTree>
      <p:nvGrpSpPr>
        <p:cNvPr id="1" name=""/>
        <p:cNvGrpSpPr/>
        <p:nvPr/>
      </p:nvGrpSpPr>
      <p:grpSpPr>
        <a:xfrm>
          <a:off x="0" y="0"/>
          <a:ext cx="0" cy="0"/>
          <a:chOff x="0" y="0"/>
          <a:chExt cx="0" cy="0"/>
        </a:xfrm>
      </p:grpSpPr>
      <p:sp>
        <p:nvSpPr>
          <p:cNvPr id="12290" name="矩形 4"/>
          <p:cNvSpPr/>
          <p:nvPr/>
        </p:nvSpPr>
        <p:spPr>
          <a:xfrm>
            <a:off x="0" y="0"/>
            <a:ext cx="970915" cy="1052830"/>
          </a:xfrm>
          <a:prstGeom prst="frame">
            <a:avLst/>
          </a:prstGeom>
          <a:solidFill>
            <a:srgbClr val="1D208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endParaRPr lang="zh-CN" altLang="en-US" dirty="0">
              <a:solidFill>
                <a:schemeClr val="tx2"/>
              </a:solidFill>
              <a:latin typeface="Calibri" panose="020F0502020204030204" pitchFamily="34" charset="0"/>
              <a:ea typeface="SimSun" panose="02010600030101010101" pitchFamily="2" charset="-122"/>
            </a:endParaRPr>
          </a:p>
        </p:txBody>
      </p:sp>
      <p:sp>
        <p:nvSpPr>
          <p:cNvPr id="12291" name="矩形 3"/>
          <p:cNvSpPr/>
          <p:nvPr/>
        </p:nvSpPr>
        <p:spPr>
          <a:xfrm>
            <a:off x="971550" y="0"/>
            <a:ext cx="6074410" cy="1052830"/>
          </a:xfrm>
          <a:prstGeom prst="homePlate">
            <a:avLst/>
          </a:prstGeom>
          <a:solidFill>
            <a:srgbClr val="009FE7"/>
          </a:solidFill>
          <a:ln w="9525">
            <a:noFill/>
          </a:ln>
        </p:spPr>
        <p:txBody>
          <a:bodyPr anchor="ctr"/>
          <a:lstStyle/>
          <a:p>
            <a:pPr lvl="0" algn="ctr"/>
            <a:r>
              <a:rPr lang="en-US" altLang="zh-CN" sz="2000" dirty="0">
                <a:solidFill>
                  <a:schemeClr val="bg1"/>
                </a:solidFill>
                <a:effectLst/>
                <a:latin typeface="Dubai Light" panose="020B0303030403030204" charset="0"/>
                <a:ea typeface="Microsoft YaHei UI" panose="020B0503020204020204" charset="-122"/>
                <a:cs typeface="Dubai Light" panose="020B0303030403030204" charset="0"/>
              </a:rPr>
              <a:t>Priority-Online Sales </a:t>
            </a:r>
          </a:p>
        </p:txBody>
      </p:sp>
      <p:sp>
        <p:nvSpPr>
          <p:cNvPr id="12292" name="TextBox 10"/>
          <p:cNvSpPr txBox="1"/>
          <p:nvPr/>
        </p:nvSpPr>
        <p:spPr>
          <a:xfrm>
            <a:off x="210381" y="264805"/>
            <a:ext cx="550151" cy="523220"/>
          </a:xfrm>
          <a:prstGeom prst="rect">
            <a:avLst/>
          </a:prstGeom>
          <a:noFill/>
          <a:ln w="9525">
            <a:noFill/>
          </a:ln>
        </p:spPr>
        <p:txBody>
          <a:bodyPr wrap="none" anchor="t">
            <a:spAutoFit/>
          </a:bodyPr>
          <a:lstStyle/>
          <a:p>
            <a:r>
              <a:rPr lang="en-US" altLang="zh-CN" sz="2800" b="1" dirty="0">
                <a:solidFill>
                  <a:srgbClr val="1D2088"/>
                </a:solidFill>
                <a:latin typeface="Calibri" panose="020F0502020204030204" pitchFamily="34" charset="0"/>
              </a:rPr>
              <a:t>08</a:t>
            </a:r>
            <a:endParaRPr lang="en-US" altLang="zh-CN" sz="2800" b="1" dirty="0">
              <a:solidFill>
                <a:srgbClr val="1D2088"/>
              </a:solidFill>
              <a:latin typeface="Calibri" panose="020F0502020204030204" pitchFamily="34" charset="0"/>
              <a:ea typeface="SimSun" panose="02010600030101010101" pitchFamily="2" charset="-122"/>
            </a:endParaRPr>
          </a:p>
        </p:txBody>
      </p:sp>
      <p:pic>
        <p:nvPicPr>
          <p:cNvPr id="12293" name="Picture 11"/>
          <p:cNvPicPr>
            <a:picLocks noChangeAspect="1"/>
          </p:cNvPicPr>
          <p:nvPr/>
        </p:nvPicPr>
        <p:blipFill>
          <a:blip r:embed="rId2"/>
          <a:stretch>
            <a:fillRect/>
          </a:stretch>
        </p:blipFill>
        <p:spPr>
          <a:xfrm>
            <a:off x="7595870" y="210185"/>
            <a:ext cx="969645" cy="633095"/>
          </a:xfrm>
          <a:prstGeom prst="rect">
            <a:avLst/>
          </a:prstGeom>
          <a:noFill/>
          <a:ln w="9525">
            <a:noFill/>
          </a:ln>
        </p:spPr>
      </p:pic>
      <p:pic>
        <p:nvPicPr>
          <p:cNvPr id="7" name="Picture 6" descr="Tabl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813" y="1476367"/>
            <a:ext cx="5962694" cy="1038233"/>
          </a:xfrm>
          <a:prstGeom prst="rect">
            <a:avLst/>
          </a:prstGeom>
        </p:spPr>
      </p:pic>
      <p:sp>
        <p:nvSpPr>
          <p:cNvPr id="3" name="Rounded Rectangle 2"/>
          <p:cNvSpPr/>
          <p:nvPr/>
        </p:nvSpPr>
        <p:spPr>
          <a:xfrm>
            <a:off x="2771775" y="2971800"/>
            <a:ext cx="410464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eaLnBrk="1" hangingPunct="1">
              <a:buNone/>
            </a:pPr>
            <a:r>
              <a:rPr lang="en-US" dirty="0">
                <a:sym typeface="+mn-ea"/>
              </a:rPr>
              <a:t>Direct sales       38%</a:t>
            </a:r>
          </a:p>
        </p:txBody>
      </p:sp>
      <p:sp>
        <p:nvSpPr>
          <p:cNvPr id="4" name="Rounded Rectangle 3"/>
          <p:cNvSpPr/>
          <p:nvPr/>
        </p:nvSpPr>
        <p:spPr>
          <a:xfrm>
            <a:off x="1763395" y="4521835"/>
            <a:ext cx="621665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Distribution </a:t>
            </a:r>
            <a:r>
              <a:rPr lang="en-US" dirty="0" err="1"/>
              <a:t>centre</a:t>
            </a:r>
            <a:r>
              <a:rPr lang="en-US" dirty="0"/>
              <a:t> sells about 45%</a:t>
            </a:r>
          </a:p>
        </p:txBody>
      </p:sp>
    </p:spTree>
  </p:cSld>
  <p:clrMapOvr>
    <a:masterClrMapping/>
  </p:clrMapOvr>
  <p:transition>
    <p:wheel spokes="3"/>
  </p:transition>
</p:sld>
</file>

<file path=ppt/tags/tag1.xml><?xml version="1.0" encoding="utf-8"?>
<p:tagLst xmlns:a="http://schemas.openxmlformats.org/drawingml/2006/main" xmlns:r="http://schemas.openxmlformats.org/officeDocument/2006/relationships" xmlns:p="http://schemas.openxmlformats.org/presentationml/2006/main">
  <p:tag name="KSO_WM_DOC_GUID" val="{a0e4ef40-2163-46bd-be6d-a8b45e5407f4}"/>
</p:tagLst>
</file>

<file path=ppt/theme/theme1.xml><?xml version="1.0" encoding="utf-8"?>
<a:theme xmlns:a="http://schemas.openxmlformats.org/drawingml/2006/main" name="儿童插画模板">
  <a:themeElements>
    <a:clrScheme name="儿童插画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儿童插画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儿童插画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儿童插画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儿童插画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儿童插画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儿童插画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儿童插画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儿童插画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儿童插画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儿童插画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儿童插画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儿童插画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儿童插画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475</Words>
  <Application>Microsoft Office PowerPoint</Application>
  <PresentationFormat>On-screen Show (4:3)</PresentationFormat>
  <Paragraphs>144</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Agency FB</vt:lpstr>
      <vt:lpstr>Arial</vt:lpstr>
      <vt:lpstr>Calibri</vt:lpstr>
      <vt:lpstr>Dubai Light</vt:lpstr>
      <vt:lpstr>儿童插画模板</vt:lpstr>
      <vt:lpstr>Million Link (China) Investment Ltd. Projector：Hill Summer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millionlink.com Projector：Hill Summer</vt:lpstr>
    </vt:vector>
  </TitlesOfParts>
  <Company>落雪梨花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Gang Xia</cp:lastModifiedBy>
  <cp:revision>135</cp:revision>
  <dcterms:created xsi:type="dcterms:W3CDTF">2013-03-08T09:33:00Z</dcterms:created>
  <dcterms:modified xsi:type="dcterms:W3CDTF">2023-10-28T15:30:31Z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1033-12.2.0.13215</vt:lpwstr>
  </property>
  <property fmtid="{D5CDD505-2E9C-101B-9397-08002B2CF9AE}" pid="3" name="ICV">
    <vt:lpwstr>456E35DBE2A74C3891846DD973BA5892_13</vt:lpwstr>
  </property>
</Properties>
</file>